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36_39EE2CBB.xml" ContentType="application/vnd.ms-powerpoint.comments+xml"/>
  <Override PartName="/ppt/notesSlides/notesSlide12.xml" ContentType="application/vnd.openxmlformats-officedocument.presentationml.notesSlide+xml"/>
  <Override PartName="/ppt/comments/modernComment_138_19F1F0E8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3D_5D91D8D4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44_6EF96BC7.xml" ContentType="application/vnd.ms-powerpoint.comments+xml"/>
  <Override PartName="/ppt/notesSlides/notesSlide21.xml" ContentType="application/vnd.openxmlformats-officedocument.presentationml.notesSlide+xml"/>
  <Override PartName="/ppt/comments/modernComment_12F_700C754D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modernComment_149_3C18C7AB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modernComment_152_145A9B3A.xml" ContentType="application/vnd.ms-powerpoint.comments+xml"/>
  <Override PartName="/ppt/notesSlides/notesSlide31.xml" ContentType="application/vnd.openxmlformats-officedocument.presentationml.notesSlide+xml"/>
  <Override PartName="/ppt/comments/modernComment_148_127DB001.xml" ContentType="application/vnd.ms-powerpoint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  <p:sldMasterId id="2147483668" r:id="rId5"/>
  </p:sldMasterIdLst>
  <p:notesMasterIdLst>
    <p:notesMasterId r:id="rId46"/>
  </p:notesMasterIdLst>
  <p:sldIdLst>
    <p:sldId id="288" r:id="rId6"/>
    <p:sldId id="298" r:id="rId7"/>
    <p:sldId id="301" r:id="rId8"/>
    <p:sldId id="314" r:id="rId9"/>
    <p:sldId id="302" r:id="rId10"/>
    <p:sldId id="315" r:id="rId11"/>
    <p:sldId id="308" r:id="rId12"/>
    <p:sldId id="309" r:id="rId13"/>
    <p:sldId id="307" r:id="rId14"/>
    <p:sldId id="311" r:id="rId15"/>
    <p:sldId id="310" r:id="rId16"/>
    <p:sldId id="312" r:id="rId17"/>
    <p:sldId id="316" r:id="rId18"/>
    <p:sldId id="317" r:id="rId19"/>
    <p:sldId id="313" r:id="rId20"/>
    <p:sldId id="318" r:id="rId21"/>
    <p:sldId id="319" r:id="rId22"/>
    <p:sldId id="320" r:id="rId23"/>
    <p:sldId id="323" r:id="rId24"/>
    <p:sldId id="324" r:id="rId25"/>
    <p:sldId id="303" r:id="rId26"/>
    <p:sldId id="321" r:id="rId27"/>
    <p:sldId id="326" r:id="rId28"/>
    <p:sldId id="333" r:id="rId29"/>
    <p:sldId id="334" r:id="rId30"/>
    <p:sldId id="327" r:id="rId31"/>
    <p:sldId id="329" r:id="rId32"/>
    <p:sldId id="336" r:id="rId33"/>
    <p:sldId id="337" r:id="rId34"/>
    <p:sldId id="338" r:id="rId35"/>
    <p:sldId id="328" r:id="rId36"/>
    <p:sldId id="339" r:id="rId37"/>
    <p:sldId id="335" r:id="rId38"/>
    <p:sldId id="331" r:id="rId39"/>
    <p:sldId id="332" r:id="rId40"/>
    <p:sldId id="325" r:id="rId41"/>
    <p:sldId id="340" r:id="rId42"/>
    <p:sldId id="341" r:id="rId43"/>
    <p:sldId id="342" r:id="rId44"/>
    <p:sldId id="300" r:id="rId4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756FAD-B075-979F-8521-9929A905EB33}" name="Giulia Bertazzini" initials="GB" userId="Giulia Bertazzin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9E1"/>
    <a:srgbClr val="9201DB"/>
    <a:srgbClr val="ED8801"/>
    <a:srgbClr val="C71585"/>
    <a:srgbClr val="004C7F"/>
    <a:srgbClr val="228B22"/>
    <a:srgbClr val="E6E3EA"/>
    <a:srgbClr val="C5D8FF"/>
    <a:srgbClr val="E4C1FF"/>
    <a:srgbClr val="B3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90" autoAdjust="0"/>
    <p:restoredTop sz="94660"/>
  </p:normalViewPr>
  <p:slideViewPr>
    <p:cSldViewPr snapToGrid="0">
      <p:cViewPr>
        <p:scale>
          <a:sx n="92" d="100"/>
          <a:sy n="92" d="100"/>
        </p:scale>
        <p:origin x="1108" y="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omments/modernComment_12F_700C75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878A37-A9E1-4D6C-AEF0-AEAF493A5045}" authorId="{3B756FAD-B075-979F-8521-9929A905EB33}" created="2023-01-18T10:16:05.982">
    <pc:sldMkLst xmlns:pc="http://schemas.microsoft.com/office/powerpoint/2013/main/command">
      <pc:docMk/>
      <pc:sldMk cId="1879864653" sldId="303"/>
    </pc:sldMkLst>
    <p188:txBody>
      <a:bodyPr/>
      <a:lstStyle/>
      <a:p>
        <a:r>
          <a:rPr lang="it-IT"/>
          <a:t>Giulia inizio</a:t>
        </a:r>
      </a:p>
    </p188:txBody>
  </p188:cm>
</p188:cmLst>
</file>

<file path=ppt/comments/modernComment_136_39EE2C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52DFAF-2B05-486D-9CB7-BBDA3C3CD513}" authorId="{3B756FAD-B075-979F-8521-9929A905EB33}" created="2023-01-18T10:15:27.972">
    <pc:sldMkLst xmlns:pc="http://schemas.microsoft.com/office/powerpoint/2013/main/command">
      <pc:docMk/>
      <pc:sldMk cId="971910331" sldId="310"/>
    </pc:sldMkLst>
    <p188:txBody>
      <a:bodyPr/>
      <a:lstStyle/>
      <a:p>
        <a:r>
          <a:rPr lang="it-IT"/>
          <a:t>Giulia</a:t>
        </a:r>
      </a:p>
    </p188:txBody>
  </p188:cm>
</p188:cmLst>
</file>

<file path=ppt/comments/modernComment_138_19F1F0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989257-ED49-4648-9D1A-93CD91EF42A5}" authorId="{3B756FAD-B075-979F-8521-9929A905EB33}" created="2023-01-18T10:15:45.986">
    <pc:sldMkLst xmlns:pc="http://schemas.microsoft.com/office/powerpoint/2013/main/command">
      <pc:docMk/>
      <pc:sldMk cId="435286248" sldId="312"/>
    </pc:sldMkLst>
    <p188:txBody>
      <a:bodyPr/>
      <a:lstStyle/>
      <a:p>
        <a:r>
          <a:rPr lang="it-IT"/>
          <a:t>Nicco inizio
</a:t>
        </a:r>
      </a:p>
    </p188:txBody>
  </p188:cm>
</p188:cmLst>
</file>

<file path=ppt/comments/modernComment_13D_5D91D8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5FBAC9-CC4F-4942-A74A-6499ED6828F9}" authorId="{3B756FAD-B075-979F-8521-9929A905EB33}" created="2023-01-03T17:08:50.429">
    <pc:sldMkLst xmlns:pc="http://schemas.microsoft.com/office/powerpoint/2013/main/command">
      <pc:docMk/>
      <pc:sldMk cId="1569839316" sldId="317"/>
    </pc:sldMkLst>
    <p188:txBody>
      <a:bodyPr/>
      <a:lstStyle/>
      <a:p>
        <a:r>
          <a:rPr lang="it-IT"/>
          <a:t>Il problema di ottimizzazione appena esposto è molto complesso poiché richiederebbe l'ottimizzazione dei pesi per ogni passo di ottimizzazione degli alpha che lo renderebbe un problema irrealizzabile computazionalmente parlando. </a:t>
        </a:r>
      </a:p>
    </p188:txBody>
  </p188:cm>
</p188:cmLst>
</file>

<file path=ppt/comments/modernComment_144_6EF96B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5B801A-1A67-4050-AFAD-FA2599CE084A}" authorId="{3B756FAD-B075-979F-8521-9929A905EB33}" created="2023-01-18T10:15:58.687">
    <pc:sldMkLst xmlns:pc="http://schemas.microsoft.com/office/powerpoint/2013/main/command">
      <pc:docMk/>
      <pc:sldMk cId="1861839815" sldId="324"/>
    </pc:sldMkLst>
    <p188:txBody>
      <a:bodyPr/>
      <a:lstStyle/>
      <a:p>
        <a:r>
          <a:rPr lang="it-IT"/>
          <a:t>Nicco fine
</a:t>
        </a:r>
      </a:p>
    </p188:txBody>
  </p188:cm>
</p188:cmLst>
</file>

<file path=ppt/comments/modernComment_148_127DB0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579BF1-F449-40FB-8A97-00D3A78D7F8F}" authorId="{3B756FAD-B075-979F-8521-9929A905EB33}" created="2023-01-18T10:16:29.706">
    <pc:sldMkLst xmlns:pc="http://schemas.microsoft.com/office/powerpoint/2013/main/command">
      <pc:docMk/>
      <pc:sldMk cId="310226945" sldId="328"/>
    </pc:sldMkLst>
    <p188:txBody>
      <a:bodyPr/>
      <a:lstStyle/>
      <a:p>
        <a:r>
          <a:rPr lang="it-IT"/>
          <a:t>Nicco inizio</a:t>
        </a:r>
      </a:p>
    </p188:txBody>
  </p188:cm>
</p188:cmLst>
</file>

<file path=ppt/comments/modernComment_149_3C18C7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0A21B5-3B1B-4585-950A-5989CBFE935D}" authorId="{3B756FAD-B075-979F-8521-9929A905EB33}" created="2023-01-21T11:59:42.581">
    <pc:sldMkLst xmlns:pc="http://schemas.microsoft.com/office/powerpoint/2013/main/command">
      <pc:docMk/>
      <pc:sldMk cId="1008256939" sldId="329"/>
    </pc:sldMkLst>
    <p188:txBody>
      <a:bodyPr/>
      <a:lstStyle/>
      <a:p>
        <a:r>
          <a:rPr lang="it-IT"/>
          <a:t>Non sarebbe meglio test loss più che validation?</a:t>
        </a:r>
      </a:p>
    </p188:txBody>
  </p188:cm>
</p188:cmLst>
</file>

<file path=ppt/comments/modernComment_152_145A9B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C69F15-F951-4B53-BAA6-A0B668A1DC5C}" authorId="{3B756FAD-B075-979F-8521-9929A905EB33}" created="2023-01-18T10:16:20.826">
    <pc:sldMkLst xmlns:pc="http://schemas.microsoft.com/office/powerpoint/2013/main/command">
      <pc:docMk/>
      <pc:sldMk cId="341482298" sldId="338"/>
    </pc:sldMkLst>
    <p188:txBody>
      <a:bodyPr/>
      <a:lstStyle/>
      <a:p>
        <a:r>
          <a:rPr lang="it-IT"/>
          <a:t>Giulia fine
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9:30:58.2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 99 24575,'38'0'0,"0"-1"0,1 2 0,56 9 0,-68-5 0,74 17 0,-79-17 0,1-1 0,-1 0 0,29-1 0,8 2 0,-10 1 0,111 12 0,-93-13 0,126 4 0,834-9 0,-1022 0 0,0-1 0,0 0 0,0 0 0,0 0 0,0 0 0,0-1 0,0 0 0,-1 0 0,1 0 0,-1 0 0,1-1 0,-1 0 0,0 0 0,0 0 0,0 0 0,-1 0 0,1-1 0,-1 0 0,1 0 0,-1 0 0,-1 0 0,1 0 0,0-1 0,-1 1 0,0-1 0,0 0 0,-1 0 0,1 1 0,-1-1 0,0 0 0,0 0 0,0-7 0,-1-30 0,1 49 0,-1-1 0,1 0 0,-1 1 0,0-1 0,-1 0 0,-1 7 0,2-13 0,-1 1 0,1-1 0,0 0 0,-1 0 0,1 1 0,-1-1 0,1 0 0,0 0 0,-1 0 0,1 1 0,-1-1 0,1 0 0,-1 0 0,1 0 0,-1 0 0,1 0 0,-1 0 0,1 0 0,-1 0 0,1 0 0,0 0 0,-1-1 0,1 1 0,-1 0 0,1 0 0,-1 0 0,0-1 0,-14-6 0,9 4 0,-9-4 0,0 1 0,-1 1 0,0 1 0,0 1 0,-1 0 0,-19-1 0,-101 3 0,7 1 0,26-16 0,73 10 0,-62-4 0,31 2 0,45 5 0,-32-2 0,25 5 0,-37-1 0,-104 12 0,107-5 0,-1-3 0,-63-4 0,31-1 0,-633 2 0,722 0 0,0 0 0,0 0 0,0 0 0,1 0 0,-1 0 0,0 0 0,0 1 0,0-1 0,0 1 0,0 0 0,0-1 0,1 1 0,-1 0 0,0 0 0,1 0 0,-1 0 0,0 0 0,1 0 0,-1 1 0,1-1 0,-2 3 0,1-1 0,0 0 0,1 1 0,0-1 0,0 1 0,0-1 0,0 1 0,1-1 0,-1 1 0,1-1 0,0 1 0,0 4 0,1 8 0,2 83 0,-3-98 0,0 0 0,0 0 0,0 1 0,0-1 0,1 0 0,-1 0 0,0 1 0,0-1 0,1 0 0,-1 0 0,1 0 0,-1 0 0,1 0 0,0 0 0,-1 0 0,1 0 0,0 0 0,0 0 0,0 0 0,-1 0 0,1 0 0,0-1 0,0 1 0,0 0 0,0-1 0,1 1 0,-1-1 0,0 1 0,0-1 0,0 1 0,0-1 0,0 0 0,1 1 0,-1-1 0,0 0 0,0 0 0,1 0 0,1 0 0,4-1 0,1-1 0,0 0 0,-1 0 0,1 0 0,8-5 0,10-3 0,-1 6 0,0 1 0,1 1 0,0 1 0,34 4 0,4-1 0,537-2 0,-599 0 0,-1 0 0,1 0 0,-1 0 0,0 0 0,1 0 0,-1 0 0,1 0 0,-1-1 0,0 1 0,1 0 0,-1-1 0,2 0 0,-3 1 0,0-1 0,0 1 0,0 0 0,0-1 0,0 1 0,0 0 0,0-1 0,0 1 0,-1 0 0,1-1 0,0 1 0,0 0 0,0 0 0,0-1 0,-1 1 0,1 0 0,0 0 0,0-1 0,0 1 0,-1 0 0,1 0 0,0 0 0,0 0 0,-1-1 0,1 1 0,0 0 0,-1 0 0,1 0 0,0 0 0,-1 0 0,1 0 0,-37-15 0,12 8 0,-1 2 0,-1 0 0,1 2 0,0 1 0,-45 2 0,-18-2 0,74-1 0,20-1 0,27-2 0,318 5 0,-237 8 0,48 1 0,788-8 0,-947-1 0,0 1 0,0 0 0,0 0 0,0 0 0,0 1 0,0-1 0,-1 0 0,1 1 0,0-1 0,0 1 0,0-1 0,-1 1 0,1 0 0,0 0 0,-1 0 0,1 0 0,-1 0 0,1 0 0,-1 0 0,1 0 0,-1 1 0,2 1 0,-2 1 0,1-1 0,-1 1 0,0-1 0,0 1 0,0 0 0,-1-1 0,1 1 0,-1 0 0,0-1 0,-1 7 0,2-8 0,-1 0 0,0 1 0,0-1 0,-1 0 0,1 0 0,0 0 0,-1 0 0,0 0 0,1 0 0,-1 0 0,0 0 0,0 0 0,0 0 0,0 0 0,0-1 0,0 1 0,-1 0 0,1-1 0,0 1 0,-1-1 0,0 1 0,-2 1 0,2-2 0,0 0 0,-1-1 0,1 1 0,-1 0 0,1-1 0,-1 0 0,1 1 0,-1-1 0,1 0 0,-1 0 0,1-1 0,-1 1 0,1 0 0,-1-1 0,1 1 0,-1-1 0,1 0 0,-4-2 0,-24-10 0,21 8 0,-1 1 0,0 0 0,0 0 0,-1 1 0,1 0 0,-1 1 0,-16-1 0,-2 2 0,2 0 0,1 0 0,-41-9 0,-248-67 0,296 74 0,-30-4 0,38 7 0,-1-1 0,1-1 0,0 0 0,0 0 0,0-1 0,0-1 0,-16-7 0,15 5 0,-1 1 0,1 0 0,-1 1 0,0 1 0,0 0 0,0 0 0,-13 0 0,-96 0 0,114 3 0,4 0 0,-15 0 0,15 0 0,12 0 0,230 1 0,342-3 0,-435-5 320,52-2-2005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9:31:02.3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24575,'87'-1'0,"95"2"0,-114 7 0,7 1 0,196 15 0,0 0 0,-80-12 0,133-7 0,-184-7 0,201 15 0,-329-12 19,67 4 298,-69-4-601,0-2 1,0 1-1,0-1 1,0-1-1,15-4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9:31:04.8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24575,'2294'0'-1365,"-2270"0"-5461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9:31:10.3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1 130 24575,'0'-5'0,"0"0"0,0 0 0,0 0 0,1 1 0,0-1 0,2-8 0,-2 11 0,0 0 0,0 0 0,1 0 0,-1 0 0,1 0 0,-1 0 0,1 0 0,0 0 0,0 1 0,-1-1 0,1 1 0,0-1 0,1 1 0,-1 0 0,2-1 0,25-14 0,-20 10 0,1 0 0,0 1 0,1 0 0,-1 1 0,1 0 0,0 0 0,0 1 0,0 1 0,1 0 0,15-1 0,1939 5 0,-1962-2 0,1 0 0,-1 0 0,0 0 0,1 1 0,-1 0 0,0 0 0,9 3 0,-13-3 0,1-1 0,0 1 0,0-1 0,0 1 0,0-1 0,-1 1 0,1 0 0,0-1 0,0 1 0,-1 0 0,1 0 0,-1 0 0,1-1 0,-1 1 0,1 0 0,-1 0 0,1 0 0,-1 0 0,0 0 0,1 0 0,-1 0 0,0 0 0,0 0 0,0 0 0,0 0 0,0 0 0,0 0 0,0 0 0,0 0 0,0 0 0,-1 0 0,1 0 0,0 0 0,0 0 0,-1 0 0,1 0 0,-1 0 0,1-1 0,-1 1 0,0 1 0,-1 1 0,-1 1 0,1-1 0,-1 0 0,0 0 0,0 0 0,0-1 0,0 1 0,-1-1 0,1 1 0,-1-1 0,1 0 0,-1 0 0,0-1 0,1 1 0,-1-1 0,0 0 0,-7 1 0,-9 2 0,0-1 0,-26 0 0,37-2 0,-335 1 0,177-4 0,-539 2 0,687-1 0,-35-6 0,35 3 0,-34-1 0,-56 6-1365,94-1-5461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09:35:39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24575,'1'3'0,"-1"-1"0,1 1 0,0-1 0,0 1 0,0-1 0,0 0 0,0 1 0,1-1 0,-1 0 0,4 4 0,8 18 0,-10-6 0,0 1 0,-2-1 0,0 1 0,-1-1 0,-4 30 0,-2-22-1365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69159-4415-4104-A338-ADB1F10021B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40A40-B69D-48EA-8835-9FA8B907E2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662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532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3998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780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172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77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7666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8046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169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9001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72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059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384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834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5447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673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866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409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7254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714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7246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8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161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225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971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14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6623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6534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8767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78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4848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68746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404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982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E101C8-01C8-4B28-9200-8F5F59BBE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894E78-83DE-4496-95B1-85764941A119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00CA79-4304-4734-ADF8-EF215B6FFA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107C69-D254-45AD-A825-3BEEE566F5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6586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1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242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4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165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9EC085-8DA2-4576-A6D1-4B02FF06B1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F0E0F-EE8F-4B39-84A6-B47B8014135D}" type="slidenum">
              <a:rPr kumimoji="0" lang="it-IT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</a:endParaRPr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F5137A-A6AA-44DA-A0C3-667D69A83A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9F67D7-D06C-4D14-B146-93786B23F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572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473D0-9E22-44C4-8304-BE5937C61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DBBCC1-7DED-407E-B0D0-DC52EC463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57252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C37229-3A3A-4F7D-AD4D-15084170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46154F-BA52-4600-AE16-7889CDD87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36528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E547236-8C63-44B3-8D56-0BA3666B1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369120" y="914496"/>
            <a:ext cx="2056320" cy="521910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C7CD6F8-D5F7-44E2-9940-44E5512C7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5841" y="914496"/>
            <a:ext cx="6035040" cy="521910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0145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7B3E5-9C71-413A-91F6-A4E978BA7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FC50C7-0925-401D-A8BE-14DC58CCE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2177C-C015-400E-8B8B-60EA4CC4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AFAF9D-6BBA-4DD1-A54B-F974BB4E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E3E2C9-061E-4FFE-B612-6AF80ABF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E783F0-8C4E-4120-B2FB-3431EFFC1349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56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E5927B-5D18-4B19-9AAE-FD9E89AF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825465-7495-42E7-9722-832DD78B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759993-8DEC-4622-ABE3-FFD54395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4C0BC7-6068-44C7-8B40-869B7430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BD9768-C7CF-41F5-B34F-BD8726A0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D6B4DB-B96E-4EE7-8EBB-5FD324C2752C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3670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4C058C-5DB2-43C3-9472-BAC09BAC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7DA235-B9F9-4214-87A4-4A73D7BA3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E52CBE-E225-4503-82C3-EA41BFB1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1F5A77-E7FE-4236-908A-2E61F2B9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3028B2-6B1B-4E35-A98A-06BD0409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B30DDF-A593-4408-B8B3-26A7D0D077FD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101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073DCE-D238-4420-B163-8242D1F3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D0CF5F-F504-409A-9606-B774859D7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40449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DABEF5-7D83-4022-A18C-6AC39A5F9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680" y="1604329"/>
            <a:ext cx="404640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1A7F1A-F9AC-4BB0-B097-A1B30C2A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9149C6-FEA2-4564-B326-DD34A9FD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8DE732-7A3E-4496-9A21-C9C42C1D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025532-D673-4D68-9DC7-450D5580F48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746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F6840-F519-48DC-91B7-86830CEC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CA5BA3-8EEF-4F95-B5EC-A849CE38A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91DE3E-BFB1-4236-BB27-61B2FEFDF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0F2EC9-5C34-4D2B-8305-130CA63C6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688E12F-9D5F-4570-A22D-696E0FB14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0B28D4B-EB33-4BC4-99EB-D1AE8528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6D3A77-4123-4813-B63D-61380900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D9386C7-0E12-4C00-A838-2039DE1B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94AB95-66B5-4C31-B0AA-F158EF14FF8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0180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0D96C-804D-451C-AB86-DA1AD1A3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3DC3D5-5163-49B5-9EDA-FBD2D20A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B7FA2B7-5D0C-403A-B379-17BD15C4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1E9D09-4130-49C7-8DCC-2254A8F9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DD67AF-1700-44D4-B0F9-64981D226186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0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7D3A38-EC13-4DE1-BBEE-EE7318CF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7A02AA-7A59-45C7-981C-265A8A4F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B09D9C-B8D9-4DBF-B02A-FC1BCBA9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988366-8699-4182-B0DB-5E7D7D6268A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83510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B06C2B-0B17-4F3C-8A29-1BDD5140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07486F-A015-4FB2-8715-6A9B6A4E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FAE8B5-2EAD-4822-AB1B-599DAC5AC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360AF3-E2E7-4A7F-ACA3-4DAACEF3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CB377-DB9E-41D2-9195-E0863047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71DDAA8-ECE2-48AD-B8F1-260A3888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D789B7-50C7-4F5B-8951-33B1DD60E17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286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59E51-460B-4330-AB2D-161EF078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B7D019-03D2-45B8-9659-DD543690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516131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803C9-4CB5-48C0-853D-FD7F89CA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FF25C9F-EDF1-4855-9222-F4C22A73B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7A47D8-4ED4-4B23-A67F-3FAED046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7744C5-9179-4E40-A49B-2135B749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E0DFF2-537F-4C38-B492-53229C83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C651EF-706D-4B20-80C1-7958B9D7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7559A8-1848-4825-AB84-C47D875A4DD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262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C0832-FA67-4E2D-81FE-A0CC2FE7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3F9095-368F-482D-89E2-7D0F56B17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87B032-61B3-4BFE-94F6-082ECD7F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720E88-E319-455E-92F6-97C9C84F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CF9D06-AF02-4447-B0F2-70EA566A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A17A27-2FEC-4D4B-93C5-C3056CFE9C6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359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4BE262A-595B-4725-AA48-B11D43F97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760" y="273629"/>
            <a:ext cx="2056320" cy="530839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5CBD6D-0E1E-4803-8003-BDEF1D8C0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6480" y="273629"/>
            <a:ext cx="6035040" cy="530839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AB0783-1ABD-46BB-A116-222D3B39C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4C760F-4A78-454E-915C-2B176BE9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1C4C62-6400-4A69-90CA-E2019A3D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59E1A4-47E7-4D1E-B597-751FFBB7802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62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3A91D0-A7E2-44C1-873D-A5C11309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02C05D-324B-4183-A549-F9CE3E735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315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FB324D-8E14-4829-AB6E-4CB97CC0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247AB6-51D6-48DE-99FC-53DC804CA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840" y="2155907"/>
            <a:ext cx="293472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41461B-E6CA-4281-8282-DB37DFD9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68801" y="2155907"/>
            <a:ext cx="2936160" cy="39776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829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FC9F3-D7D1-4C8E-BA3E-92115EE5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195907-7E50-4423-BD72-E5AB91A49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AB33A7-1367-49D8-9B73-DB6A17756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126AA70-AB09-4FAC-8197-012CB617B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74C4058-4EB1-4C6E-A4B2-CC893E868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4515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DA51E3-F081-48FD-BD7D-7563BDCD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3851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7423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C94EAA-AED1-4A47-AEB5-F34B60DA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E55595-E911-43FF-B425-DBDFF85E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6D2567-35BD-4DFD-B8C3-6E2DF314F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2515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2CE04-042D-448E-ADE4-81642489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326F145-3657-4DEB-AF39-121CDC98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C30BF8-90CF-40CD-82B4-00BFEC9E8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6580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32F403C-A604-4B3C-B990-A80E3E07783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179855" y="784131"/>
            <a:ext cx="7626276" cy="83276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titolo 2">
            <a:extLst>
              <a:ext uri="{FF2B5EF4-FFF2-40B4-BE49-F238E27FC236}">
                <a16:creationId xmlns:a16="http://schemas.microsoft.com/office/drawing/2014/main" id="{BEE3ECEF-16DF-404B-AFD2-A762CE2D6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257" y="914438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DE4A4B-ABE1-4860-AB04-0551DF694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5931" y="2155464"/>
            <a:ext cx="6008541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CB8B53CF-E601-41B3-8BCC-C948216E01C0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915BFD-F071-47B5-8BB9-72679847BDEC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332ED964-62BA-4BBF-9BB7-E33C4332D771}"/>
              </a:ext>
            </a:extLst>
          </p:cNvPr>
          <p:cNvSpPr/>
          <p:nvPr/>
        </p:nvSpPr>
        <p:spPr>
          <a:xfrm>
            <a:off x="5681990" y="6335757"/>
            <a:ext cx="261240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6DF591-1BD5-4F81-9BC3-9EA155C02BA8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9" name="Connettore diritto 8">
            <a:extLst>
              <a:ext uri="{FF2B5EF4-FFF2-40B4-BE49-F238E27FC236}">
                <a16:creationId xmlns:a16="http://schemas.microsoft.com/office/drawing/2014/main" id="{51709A2D-3E2A-4163-A75C-CA28B7B52282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6429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ctr" rtl="0" hangingPunct="0">
        <a:tabLst/>
        <a:defRPr lang="it-IT" sz="2903" b="1" i="0" u="none" strike="noStrike" kern="1200">
          <a:ln>
            <a:noFill/>
          </a:ln>
          <a:latin typeface="Arial" pitchFamily="34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AD467B-1060-4C5E-93E9-D68EA19CCD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71" y="273352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6779D4-76E9-4C2A-9B24-FE6B441C0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71" y="1604841"/>
            <a:ext cx="8228763" cy="3977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2BDF3C-A7B9-4932-B195-1D0F07285FE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7171" y="6247906"/>
            <a:ext cx="2130093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50A8A5-82BB-4C39-B69F-8F6A15A4BB6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7054" y="6247906"/>
            <a:ext cx="2898142" cy="4728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it-IT" sz="127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8C8330B8-CF9F-4963-A0BE-FAE7DBDA9DAE}"/>
              </a:ext>
            </a:extLst>
          </p:cNvPr>
          <p:cNvSpPr/>
          <p:nvPr/>
        </p:nvSpPr>
        <p:spPr>
          <a:xfrm>
            <a:off x="0" y="0"/>
            <a:ext cx="9143433" cy="7184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D4A7096-4E52-4679-A0CB-69BDFD67DD1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30621" y="25800"/>
            <a:ext cx="1436825" cy="6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C7874789-820D-46C6-858E-6BAF19BFC2EE}"/>
              </a:ext>
            </a:extLst>
          </p:cNvPr>
          <p:cNvSpPr/>
          <p:nvPr/>
        </p:nvSpPr>
        <p:spPr>
          <a:xfrm>
            <a:off x="7967849" y="6335757"/>
            <a:ext cx="326551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4C7F"/>
          </a:solidFill>
          <a:ln w="25400">
            <a:solidFill>
              <a:srgbClr val="004C7F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it-IT" sz="2177" kern="1200"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33609A9-BD7D-4C1A-9EFB-825D190C31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465714" y="6466393"/>
            <a:ext cx="1738558" cy="3265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it-IT" sz="1270" kern="1200">
                <a:solidFill>
                  <a:srgbClr val="FFFFFF"/>
                </a:solidFill>
                <a:latin typeface="Arial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AB7B4DF0-B0D8-41FA-B855-596F64B9EC3E}" type="slidenum">
              <a:t>‹N›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08AA3E-37D6-4BED-8DF8-F136535B6A0A}"/>
              </a:ext>
            </a:extLst>
          </p:cNvPr>
          <p:cNvSpPr txBox="1"/>
          <p:nvPr/>
        </p:nvSpPr>
        <p:spPr>
          <a:xfrm>
            <a:off x="6070515" y="130634"/>
            <a:ext cx="2125920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Cooperazione applicativa [e interoperabilità]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30315A-7819-490E-9BFF-F143BE4D7199}"/>
              </a:ext>
            </a:extLst>
          </p:cNvPr>
          <p:cNvSpPr txBox="1"/>
          <p:nvPr/>
        </p:nvSpPr>
        <p:spPr>
          <a:xfrm>
            <a:off x="6945090" y="392228"/>
            <a:ext cx="1225802" cy="189516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726" b="1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23 ottobre 2013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847619-6C6F-46A6-914D-DC3195D2CCE4}"/>
              </a:ext>
            </a:extLst>
          </p:cNvPr>
          <p:cNvSpPr txBox="1"/>
          <p:nvPr/>
        </p:nvSpPr>
        <p:spPr>
          <a:xfrm>
            <a:off x="1763377" y="32659"/>
            <a:ext cx="1616165" cy="645153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633" b="1" i="0" u="none" strike="noStrike" kern="1200">
                <a:ln>
                  <a:noFill/>
                </a:ln>
                <a:solidFill>
                  <a:srgbClr val="FFFFFF"/>
                </a:solidFill>
                <a:latin typeface="Arial Black" pitchFamily="18"/>
                <a:ea typeface="Droid Sans" pitchFamily="2"/>
                <a:cs typeface="FreeSans" pitchFamily="2"/>
              </a:rPr>
              <a:t>DINFO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Dipartimento di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907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" pitchFamily="2"/>
                <a:cs typeface="FreeSans" pitchFamily="2"/>
              </a:rPr>
              <a:t>Ingegneria dell'informazione</a:t>
            </a:r>
          </a:p>
        </p:txBody>
      </p:sp>
      <p:sp>
        <p:nvSpPr>
          <p:cNvPr id="13" name="Connettore diritto 12">
            <a:extLst>
              <a:ext uri="{FF2B5EF4-FFF2-40B4-BE49-F238E27FC236}">
                <a16:creationId xmlns:a16="http://schemas.microsoft.com/office/drawing/2014/main" id="{39030501-C7E7-4DD1-A0BE-98D3FA955AD5}"/>
              </a:ext>
            </a:extLst>
          </p:cNvPr>
          <p:cNvSpPr/>
          <p:nvPr/>
        </p:nvSpPr>
        <p:spPr>
          <a:xfrm>
            <a:off x="1698066" y="32659"/>
            <a:ext cx="0" cy="653171"/>
          </a:xfrm>
          <a:prstGeom prst="line">
            <a:avLst/>
          </a:prstGeom>
          <a:noFill/>
          <a:ln w="18000">
            <a:solidFill>
              <a:srgbClr val="FFFFFF"/>
            </a:solidFill>
            <a:prstDash val="solid"/>
          </a:ln>
        </p:spPr>
        <p:txBody>
          <a:bodyPr vert="horz" wrap="none" lIns="89802" tIns="48983" rIns="89802" bIns="48983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633" b="0" i="0" u="none" strike="noStrike" kern="1200">
              <a:ln>
                <a:noFill/>
              </a:ln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5664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rtl="0" hangingPunct="0">
        <a:tabLst/>
        <a:defRPr lang="it-IT" sz="3991" b="0" i="0" u="none" strike="noStrike" kern="1200">
          <a:ln>
            <a:noFill/>
          </a:ln>
          <a:latin typeface="Arial" pitchFamily="18"/>
        </a:defRPr>
      </a:lvl1pPr>
    </p:titleStyle>
    <p:bodyStyle>
      <a:lvl1pPr rtl="0" hangingPunct="0">
        <a:spcBef>
          <a:spcPts val="0"/>
        </a:spcBef>
        <a:spcAft>
          <a:spcPts val="1285"/>
        </a:spcAft>
        <a:tabLst/>
        <a:defRPr lang="it-IT" sz="2903" b="0" i="0" u="none" strike="noStrike" kern="1200">
          <a:ln>
            <a:noFill/>
          </a:ln>
          <a:latin typeface="Arial" pitchFamily="18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6_39EE2CBB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8_19F1F0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D_5D91D8D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4_6EF96BC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F_700C754D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5.png"/><Relationship Id="rId3" Type="http://schemas.microsoft.com/office/2018/10/relationships/comments" Target="../comments/modernComment_149_3C18C7AB.xml"/><Relationship Id="rId7" Type="http://schemas.openxmlformats.org/officeDocument/2006/relationships/image" Target="../media/image32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customXml" Target="../ink/ink3.xml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customXml" Target="../ink/ink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2_145A9B3A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8_127DB00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170781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Neural</a:t>
            </a:r>
            <a:r>
              <a:rPr lang="it-IT" sz="3600" b="1" dirty="0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 Architecture</a:t>
            </a:r>
          </a:p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Search</a:t>
            </a: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: DARTS vs </a:t>
            </a:r>
          </a:p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Neuro-</a:t>
            </a:r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Evolution</a:t>
            </a:r>
            <a:endParaRPr lang="it-IT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66690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25 Gennaio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95712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Type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of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operations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1" y="1979099"/>
            <a:ext cx="7747101" cy="448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Convolution</a:t>
            </a:r>
            <a:r>
              <a:rPr lang="it-IT" sz="1600" dirty="0">
                <a:sym typeface="Wingdings" panose="05000000000000000000" pitchFamily="2" charset="2"/>
              </a:rPr>
              <a:t> (torch.nn.Conv2d)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Max pooling </a:t>
            </a:r>
            <a:r>
              <a:rPr lang="it-IT" sz="1600" dirty="0">
                <a:sym typeface="Wingdings" panose="05000000000000000000" pitchFamily="2" charset="2"/>
              </a:rPr>
              <a:t>(torch.nn.MaxPool2d)</a:t>
            </a:r>
            <a:endParaRPr lang="it-IT" sz="1600" b="1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Average</a:t>
            </a:r>
            <a:r>
              <a:rPr lang="it-IT" sz="1600" b="1" dirty="0">
                <a:sym typeface="Wingdings" panose="05000000000000000000" pitchFamily="2" charset="2"/>
              </a:rPr>
              <a:t> pooling </a:t>
            </a:r>
            <a:r>
              <a:rPr lang="it-IT" sz="1600" dirty="0">
                <a:sym typeface="Wingdings" panose="05000000000000000000" pitchFamily="2" charset="2"/>
              </a:rPr>
              <a:t>(torch.nn.AvgPool2d)</a:t>
            </a:r>
            <a:endParaRPr lang="it-IT" sz="1600" b="1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Identity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Zero </a:t>
            </a:r>
            <a:r>
              <a:rPr lang="it-IT" sz="1600" b="1" dirty="0" err="1">
                <a:sym typeface="Wingdings" panose="05000000000000000000" pitchFamily="2" charset="2"/>
              </a:rPr>
              <a:t>operation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>
                <a:sym typeface="Wingdings" panose="05000000000000000000" pitchFamily="2" charset="2"/>
              </a:rPr>
              <a:t>(</a:t>
            </a:r>
            <a:r>
              <a:rPr lang="it-IT" sz="1600" dirty="0" err="1">
                <a:sym typeface="Wingdings" panose="05000000000000000000" pitchFamily="2" charset="2"/>
              </a:rPr>
              <a:t>indicates</a:t>
            </a:r>
            <a:r>
              <a:rPr lang="it-IT" sz="1600" dirty="0">
                <a:sym typeface="Wingdings" panose="05000000000000000000" pitchFamily="2" charset="2"/>
              </a:rPr>
              <a:t> a </a:t>
            </a:r>
            <a:r>
              <a:rPr lang="it-IT" sz="1600" dirty="0" err="1">
                <a:sym typeface="Wingdings" panose="05000000000000000000" pitchFamily="2" charset="2"/>
              </a:rPr>
              <a:t>lack</a:t>
            </a:r>
            <a:r>
              <a:rPr lang="it-IT" sz="1600" dirty="0">
                <a:sym typeface="Wingdings" panose="05000000000000000000" pitchFamily="2" charset="2"/>
              </a:rPr>
              <a:t> of connection </a:t>
            </a:r>
            <a:r>
              <a:rPr lang="it-IT" sz="1600" dirty="0" err="1">
                <a:sym typeface="Wingdings" panose="05000000000000000000" pitchFamily="2" charset="2"/>
              </a:rPr>
              <a:t>between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two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nodes</a:t>
            </a:r>
            <a:r>
              <a:rPr lang="it-IT" sz="1600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In a </a:t>
            </a:r>
            <a:r>
              <a:rPr lang="it-IT" sz="1600" dirty="0" err="1">
                <a:sym typeface="Wingdings" panose="05000000000000000000" pitchFamily="2" charset="2"/>
              </a:rPr>
              <a:t>normal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cell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all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operations</a:t>
            </a:r>
            <a:r>
              <a:rPr lang="it-IT" sz="1600" dirty="0">
                <a:sym typeface="Wingdings" panose="05000000000000000000" pitchFamily="2" charset="2"/>
              </a:rPr>
              <a:t> are of stride 1 (</a:t>
            </a:r>
            <a:r>
              <a:rPr lang="it-IT" sz="1600" dirty="0" err="1">
                <a:sym typeface="Wingdings" panose="05000000000000000000" pitchFamily="2" charset="2"/>
              </a:rPr>
              <a:t>if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applicable</a:t>
            </a:r>
            <a:r>
              <a:rPr lang="it-IT" sz="1600" dirty="0">
                <a:sym typeface="Wingdings" panose="05000000000000000000" pitchFamily="2" charset="2"/>
              </a:rPr>
              <a:t>) and the </a:t>
            </a:r>
            <a:r>
              <a:rPr lang="it-IT" sz="1600" dirty="0" err="1">
                <a:sym typeface="Wingdings" panose="05000000000000000000" pitchFamily="2" charset="2"/>
              </a:rPr>
              <a:t>convolved</a:t>
            </a:r>
            <a:r>
              <a:rPr lang="it-IT" sz="1600" dirty="0">
                <a:sym typeface="Wingdings" panose="05000000000000000000" pitchFamily="2" charset="2"/>
              </a:rPr>
              <a:t> feature </a:t>
            </a:r>
            <a:r>
              <a:rPr lang="it-IT" sz="1600" dirty="0" err="1">
                <a:sym typeface="Wingdings" panose="05000000000000000000" pitchFamily="2" charset="2"/>
              </a:rPr>
              <a:t>map</a:t>
            </a:r>
            <a:r>
              <a:rPr lang="it-IT" sz="1600" dirty="0">
                <a:sym typeface="Wingdings" panose="05000000000000000000" pitchFamily="2" charset="2"/>
              </a:rPr>
              <a:t> are </a:t>
            </a:r>
            <a:r>
              <a:rPr lang="it-IT" sz="1600" dirty="0" err="1">
                <a:sym typeface="Wingdings" panose="05000000000000000000" pitchFamily="2" charset="2"/>
              </a:rPr>
              <a:t>padded</a:t>
            </a:r>
            <a:r>
              <a:rPr lang="it-IT" sz="1600" dirty="0">
                <a:sym typeface="Wingdings" panose="05000000000000000000" pitchFamily="2" charset="2"/>
              </a:rPr>
              <a:t> to </a:t>
            </a:r>
            <a:r>
              <a:rPr lang="it-IT" sz="1600" dirty="0" err="1">
                <a:sym typeface="Wingdings" panose="05000000000000000000" pitchFamily="2" charset="2"/>
              </a:rPr>
              <a:t>preserve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their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spatial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resolution</a:t>
            </a:r>
            <a:r>
              <a:rPr lang="it-IT" sz="1600" dirty="0">
                <a:sym typeface="Wingdings" panose="05000000000000000000" pitchFamily="2" charset="2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in a </a:t>
            </a:r>
            <a:r>
              <a:rPr lang="it-IT" sz="1600" dirty="0" err="1">
                <a:sym typeface="Wingdings" panose="05000000000000000000" pitchFamily="2" charset="2"/>
              </a:rPr>
              <a:t>reduction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cell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all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operations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adjacent</a:t>
            </a:r>
            <a:r>
              <a:rPr lang="it-IT" sz="1600" dirty="0">
                <a:sym typeface="Wingdings" panose="05000000000000000000" pitchFamily="2" charset="2"/>
              </a:rPr>
              <a:t> to the input </a:t>
            </a:r>
            <a:r>
              <a:rPr lang="it-IT" sz="1600" dirty="0" err="1">
                <a:sym typeface="Wingdings" panose="05000000000000000000" pitchFamily="2" charset="2"/>
              </a:rPr>
              <a:t>node</a:t>
            </a:r>
            <a:r>
              <a:rPr lang="it-IT" sz="1600" dirty="0">
                <a:sym typeface="Wingdings" panose="05000000000000000000" pitchFamily="2" charset="2"/>
              </a:rPr>
              <a:t> are of stride 2, to reduce the </a:t>
            </a:r>
            <a:r>
              <a:rPr lang="it-IT" sz="1600" dirty="0" err="1">
                <a:sym typeface="Wingdings" panose="05000000000000000000" pitchFamily="2" charset="2"/>
              </a:rPr>
              <a:t>spatial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resolution</a:t>
            </a:r>
            <a:r>
              <a:rPr lang="it-IT" sz="1600" dirty="0"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it-IT" sz="1600" dirty="0" err="1">
                <a:sym typeface="Wingdings" panose="05000000000000000000" pitchFamily="2" charset="2"/>
              </a:rPr>
              <a:t>Convolution</a:t>
            </a:r>
            <a:r>
              <a:rPr lang="it-IT" sz="1600" dirty="0">
                <a:sym typeface="Wingdings" panose="05000000000000000000" pitchFamily="2" charset="2"/>
              </a:rPr>
              <a:t> and pooling </a:t>
            </a:r>
            <a:r>
              <a:rPr lang="it-IT" sz="1600" dirty="0" err="1">
                <a:sym typeface="Wingdings" panose="05000000000000000000" pitchFamily="2" charset="2"/>
              </a:rPr>
              <a:t>operation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have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additional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parameter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>
                <a:sym typeface="Wingdings" panose="05000000000000000000" pitchFamily="2" charset="2"/>
              </a:rPr>
              <a:t>«kernel size» (3 or 5)</a:t>
            </a:r>
            <a:r>
              <a:rPr lang="it-IT" sz="16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095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CE32A08-F95E-A688-9B22-D28C42DB4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7" t="11975" r="7766" b="18816"/>
          <a:stretch/>
        </p:blipFill>
        <p:spPr>
          <a:xfrm>
            <a:off x="276945" y="2558005"/>
            <a:ext cx="7593840" cy="3960014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Structure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1F92FD-B6BB-182A-21A3-1789B974552B}"/>
              </a:ext>
            </a:extLst>
          </p:cNvPr>
          <p:cNvSpPr txBox="1"/>
          <p:nvPr/>
        </p:nvSpPr>
        <p:spPr>
          <a:xfrm>
            <a:off x="457170" y="1963966"/>
            <a:ext cx="8027072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final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built</a:t>
            </a:r>
            <a:r>
              <a:rPr lang="it-IT" sz="1600" dirty="0">
                <a:sym typeface="Wingdings" panose="05000000000000000000" pitchFamily="2" charset="2"/>
              </a:rPr>
              <a:t> by </a:t>
            </a:r>
            <a:r>
              <a:rPr lang="it-IT" sz="1600" dirty="0" err="1">
                <a:sym typeface="Wingdings" panose="05000000000000000000" pitchFamily="2" charset="2"/>
              </a:rPr>
              <a:t>stacking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cells</a:t>
            </a:r>
            <a:endParaRPr lang="it-IT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9103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1" y="2721542"/>
            <a:ext cx="7747101" cy="313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Instead</a:t>
            </a:r>
            <a:r>
              <a:rPr lang="it-IT" sz="1600" dirty="0">
                <a:sym typeface="Wingdings" panose="05000000000000000000" pitchFamily="2" charset="2"/>
              </a:rPr>
              <a:t> of </a:t>
            </a:r>
            <a:r>
              <a:rPr lang="it-IT" sz="1600" dirty="0" err="1">
                <a:sym typeface="Wingdings" panose="05000000000000000000" pitchFamily="2" charset="2"/>
              </a:rPr>
              <a:t>searching</a:t>
            </a:r>
            <a:r>
              <a:rPr lang="it-IT" sz="1600" dirty="0">
                <a:sym typeface="Wingdings" panose="05000000000000000000" pitchFamily="2" charset="2"/>
              </a:rPr>
              <a:t> over a discrete set of candidate </a:t>
            </a:r>
            <a:r>
              <a:rPr lang="it-IT" sz="1600" dirty="0" err="1">
                <a:sym typeface="Wingdings" panose="05000000000000000000" pitchFamily="2" charset="2"/>
              </a:rPr>
              <a:t>architectures</a:t>
            </a:r>
            <a:r>
              <a:rPr lang="it-IT" sz="1600" dirty="0">
                <a:sym typeface="Wingdings" panose="05000000000000000000" pitchFamily="2" charset="2"/>
              </a:rPr>
              <a:t>, the idea </a:t>
            </a:r>
            <a:r>
              <a:rPr lang="it-IT" sz="1600" dirty="0" err="1">
                <a:sym typeface="Wingdings" panose="05000000000000000000" pitchFamily="2" charset="2"/>
              </a:rPr>
              <a:t>is</a:t>
            </a:r>
            <a:r>
              <a:rPr lang="it-IT" sz="1600" dirty="0">
                <a:sym typeface="Wingdings" panose="05000000000000000000" pitchFamily="2" charset="2"/>
              </a:rPr>
              <a:t> to relax the </a:t>
            </a:r>
            <a:r>
              <a:rPr lang="it-IT" sz="1600" b="1" dirty="0" err="1">
                <a:sym typeface="Wingdings" panose="05000000000000000000" pitchFamily="2" charset="2"/>
              </a:rPr>
              <a:t>search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space</a:t>
            </a:r>
            <a:r>
              <a:rPr lang="it-IT" sz="1600" b="1" dirty="0">
                <a:sym typeface="Wingdings" panose="05000000000000000000" pitchFamily="2" charset="2"/>
              </a:rPr>
              <a:t> to be </a:t>
            </a:r>
            <a:r>
              <a:rPr lang="it-IT" sz="1600" b="1" dirty="0" err="1">
                <a:sym typeface="Wingdings" panose="05000000000000000000" pitchFamily="2" charset="2"/>
              </a:rPr>
              <a:t>continuous</a:t>
            </a:r>
            <a:r>
              <a:rPr lang="it-IT" sz="1600" dirty="0">
                <a:sym typeface="Wingdings" panose="05000000000000000000" pitchFamily="2" charset="2"/>
              </a:rPr>
              <a:t> 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 can be </a:t>
            </a:r>
            <a:r>
              <a:rPr lang="it-IT" sz="1600" dirty="0" err="1">
                <a:sym typeface="Wingdings" panose="05000000000000000000" pitchFamily="2" charset="2"/>
              </a:rPr>
              <a:t>optimized</a:t>
            </a:r>
            <a:r>
              <a:rPr lang="it-IT" sz="1600" dirty="0">
                <a:sym typeface="Wingdings" panose="05000000000000000000" pitchFamily="2" charset="2"/>
              </a:rPr>
              <a:t> with </a:t>
            </a:r>
            <a:r>
              <a:rPr lang="it-IT" sz="1600" dirty="0" err="1">
                <a:sym typeface="Wingdings" panose="05000000000000000000" pitchFamily="2" charset="2"/>
              </a:rPr>
              <a:t>respect</a:t>
            </a:r>
            <a:r>
              <a:rPr lang="it-IT" sz="1600" dirty="0">
                <a:sym typeface="Wingdings" panose="05000000000000000000" pitchFamily="2" charset="2"/>
              </a:rPr>
              <a:t> to </a:t>
            </a:r>
            <a:r>
              <a:rPr lang="it-IT" sz="1600" dirty="0" err="1">
                <a:sym typeface="Wingdings" panose="05000000000000000000" pitchFamily="2" charset="2"/>
              </a:rPr>
              <a:t>its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validation</a:t>
            </a:r>
            <a:r>
              <a:rPr lang="it-IT" sz="1600" dirty="0">
                <a:sym typeface="Wingdings" panose="05000000000000000000" pitchFamily="2" charset="2"/>
              </a:rPr>
              <a:t> set by </a:t>
            </a:r>
            <a:r>
              <a:rPr lang="it-IT" sz="1600" b="1" dirty="0" err="1">
                <a:sym typeface="Wingdings" panose="05000000000000000000" pitchFamily="2" charset="2"/>
              </a:rPr>
              <a:t>gradient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descent</a:t>
            </a:r>
            <a:r>
              <a:rPr lang="it-IT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To do </a:t>
            </a:r>
            <a:r>
              <a:rPr lang="it-IT" sz="1600" dirty="0" err="1">
                <a:sym typeface="Wingdings" panose="05000000000000000000" pitchFamily="2" charset="2"/>
              </a:rPr>
              <a:t>this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authors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292929"/>
                </a:solidFill>
                <a:effectLst/>
              </a:rPr>
              <a:t>relax the categorical choice of a particular operation to a </a:t>
            </a:r>
            <a:r>
              <a:rPr lang="en-US" sz="1600" dirty="0" err="1">
                <a:solidFill>
                  <a:srgbClr val="292929"/>
                </a:solidFill>
                <a:effectLst/>
              </a:rPr>
              <a:t>softmax</a:t>
            </a:r>
            <a:r>
              <a:rPr lang="en-US" sz="1600" dirty="0">
                <a:solidFill>
                  <a:srgbClr val="292929"/>
                </a:solidFill>
                <a:effectLst/>
              </a:rPr>
              <a:t> over all possible operations: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92929"/>
              </a:solidFill>
              <a:sym typeface="Wingdings" panose="05000000000000000000" pitchFamily="2" charset="2"/>
            </a:endParaRPr>
          </a:p>
          <a:p>
            <a:br>
              <a:rPr lang="en-US" sz="1600" dirty="0"/>
            </a:br>
            <a:endParaRPr lang="it-IT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sym typeface="Wingdings" panose="05000000000000000000" pitchFamily="2" charset="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7C1CA5-5C10-EBD0-4E33-AD5F7EDB2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78"/>
          <a:stretch/>
        </p:blipFill>
        <p:spPr bwMode="auto">
          <a:xfrm>
            <a:off x="2673894" y="4581254"/>
            <a:ext cx="3313654" cy="84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66780B4-40CA-E322-952F-2709A36F1271}"/>
                  </a:ext>
                </a:extLst>
              </p:cNvPr>
              <p:cNvSpPr txBox="1"/>
              <p:nvPr/>
            </p:nvSpPr>
            <p:spPr>
              <a:xfrm>
                <a:off x="781297" y="5455859"/>
                <a:ext cx="7535119" cy="80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sz="1600" dirty="0"/>
                  <a:t>where the </a:t>
                </a:r>
                <a:r>
                  <a:rPr lang="it-IT" sz="1600" dirty="0" err="1"/>
                  <a:t>operation</a:t>
                </a:r>
                <a:r>
                  <a:rPr lang="it-IT" sz="1600" dirty="0"/>
                  <a:t> mixing weights for a </a:t>
                </a:r>
                <a:r>
                  <a:rPr lang="it-IT" sz="1600" dirty="0" err="1"/>
                  <a:t>pair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nodes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it-IT" sz="1600" dirty="0"/>
                  <a:t> are </a:t>
                </a:r>
                <a:r>
                  <a:rPr lang="it-IT" sz="1600" dirty="0" err="1"/>
                  <a:t>parametrized</a:t>
                </a:r>
                <a:r>
                  <a:rPr lang="it-IT" sz="1600" dirty="0"/>
                  <a:t> by a </a:t>
                </a:r>
                <a:r>
                  <a:rPr lang="it-IT" sz="1600" dirty="0" err="1"/>
                  <a:t>vector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it-IT" sz="1600" dirty="0"/>
                  <a:t> of </a:t>
                </a:r>
                <a:r>
                  <a:rPr lang="it-IT" sz="1600" dirty="0" err="1"/>
                  <a:t>dimension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66780B4-40CA-E322-952F-2709A36F1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7" y="5455859"/>
                <a:ext cx="7535119" cy="802592"/>
              </a:xfrm>
              <a:prstGeom prst="rect">
                <a:avLst/>
              </a:prstGeom>
              <a:blipFill>
                <a:blip r:embed="rId5"/>
                <a:stretch>
                  <a:fillRect l="-405"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1F573261-8888-0818-999A-19C9EE695517}"/>
              </a:ext>
            </a:extLst>
          </p:cNvPr>
          <p:cNvGrpSpPr/>
          <p:nvPr/>
        </p:nvGrpSpPr>
        <p:grpSpPr>
          <a:xfrm>
            <a:off x="2560908" y="1649781"/>
            <a:ext cx="5318547" cy="863819"/>
            <a:chOff x="850759" y="1902920"/>
            <a:chExt cx="7049392" cy="1534219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E5A07126-B4F5-3F85-81A1-A4797A3E2BDF}"/>
                </a:ext>
              </a:extLst>
            </p:cNvPr>
            <p:cNvSpPr/>
            <p:nvPr/>
          </p:nvSpPr>
          <p:spPr>
            <a:xfrm>
              <a:off x="850759" y="2215931"/>
              <a:ext cx="1623383" cy="8507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Space </a:t>
              </a:r>
            </a:p>
            <a:p>
              <a:pPr algn="ctr"/>
              <a:r>
                <a:rPr lang="it-IT" sz="9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1BE3841-2558-F684-DD7A-BA1B51888FA1}"/>
                </a:ext>
              </a:extLst>
            </p:cNvPr>
            <p:cNvSpPr/>
            <p:nvPr/>
          </p:nvSpPr>
          <p:spPr>
            <a:xfrm>
              <a:off x="3145442" y="2215931"/>
              <a:ext cx="1623383" cy="8507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D829AD4C-A842-03F1-E44D-963822BA98E8}"/>
                </a:ext>
              </a:extLst>
            </p:cNvPr>
            <p:cNvSpPr/>
            <p:nvPr/>
          </p:nvSpPr>
          <p:spPr>
            <a:xfrm>
              <a:off x="6276768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Perfomance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</a:t>
              </a:r>
              <a:r>
                <a:rPr lang="it-IT" sz="900" b="1" dirty="0" err="1">
                  <a:solidFill>
                    <a:sysClr val="windowText" lastClr="000000"/>
                  </a:solidFill>
                </a:rPr>
                <a:t>Estimation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50FF7BC6-1777-7A08-6EDF-14733F17CC6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>
              <a:off x="2474142" y="2641301"/>
              <a:ext cx="671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EBF39AAD-2401-1A0B-F209-3B919BCCB650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24" y="2446461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2A9EE234-D962-B27C-AE31-262A9FAFA8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8824" y="2812502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283C2A35-02C7-3955-51F7-447FF0CB6677}"/>
                    </a:ext>
                  </a:extLst>
                </p:cNvPr>
                <p:cNvSpPr txBox="1"/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800" b="1" dirty="0"/>
                    <a:t>a</a:t>
                  </a:r>
                  <a:r>
                    <a:rPr lang="it-IT" sz="800" b="1" dirty="0" err="1"/>
                    <a:t>rchitecture</a:t>
                  </a:r>
                  <a:r>
                    <a:rPr lang="it-IT" sz="800" b="1" dirty="0"/>
                    <a:t> </a:t>
                  </a:r>
                </a:p>
                <a:p>
                  <a:pPr algn="ctr"/>
                  <a:r>
                    <a:rPr lang="it-IT" sz="800" b="1" dirty="0"/>
                    <a:t>a </a:t>
                  </a:r>
                  <a14:m>
                    <m:oMath xmlns:m="http://schemas.openxmlformats.org/officeDocument/2006/math">
                      <m:r>
                        <a:rPr lang="it-IT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it-IT" sz="800" b="1" dirty="0"/>
                    <a:t>A</a:t>
                  </a: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blipFill>
                  <a:blip r:embed="rId6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4C4358D-4AB4-4721-8FD2-FD709B446F77}"/>
                </a:ext>
              </a:extLst>
            </p:cNvPr>
            <p:cNvSpPr txBox="1"/>
            <p:nvPr/>
          </p:nvSpPr>
          <p:spPr>
            <a:xfrm>
              <a:off x="4961424" y="2835837"/>
              <a:ext cx="1122743" cy="60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b="1" dirty="0"/>
                <a:t>performance</a:t>
              </a:r>
            </a:p>
            <a:p>
              <a:pPr algn="ctr"/>
              <a:r>
                <a:rPr lang="it-IT" sz="800" b="1" dirty="0"/>
                <a:t>estimate of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2862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D00963A-1137-C317-3556-A51CACFF1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7" t="13617" r="11899" b="14080"/>
          <a:stretch/>
        </p:blipFill>
        <p:spPr>
          <a:xfrm>
            <a:off x="5017153" y="2395961"/>
            <a:ext cx="3792858" cy="309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5AF1215-E713-B841-C549-41BA0DB315E5}"/>
                  </a:ext>
                </a:extLst>
              </p:cNvPr>
              <p:cNvSpPr txBox="1"/>
              <p:nvPr/>
            </p:nvSpPr>
            <p:spPr>
              <a:xfrm>
                <a:off x="391861" y="2029894"/>
                <a:ext cx="4365333" cy="382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/>
                  <a:t>At the end of the </a:t>
                </a:r>
                <a:r>
                  <a:rPr lang="it-IT" sz="1600" dirty="0" err="1"/>
                  <a:t>search</a:t>
                </a:r>
                <a:r>
                  <a:rPr lang="it-IT" sz="1600" dirty="0"/>
                  <a:t>, a discrete </a:t>
                </a:r>
                <a:r>
                  <a:rPr lang="it-IT" sz="1600" dirty="0" err="1"/>
                  <a:t>architecture</a:t>
                </a:r>
                <a:r>
                  <a:rPr lang="it-IT" sz="1600" dirty="0"/>
                  <a:t> can be </a:t>
                </a:r>
                <a:r>
                  <a:rPr lang="it-IT" sz="1600" dirty="0" err="1"/>
                  <a:t>obtained</a:t>
                </a:r>
                <a:r>
                  <a:rPr lang="it-IT" sz="1600" dirty="0"/>
                  <a:t> by </a:t>
                </a:r>
                <a:r>
                  <a:rPr lang="it-IT" sz="1600" b="1" dirty="0" err="1"/>
                  <a:t>replacing</a:t>
                </a:r>
                <a:r>
                  <a:rPr lang="it-IT" sz="1600" b="1" dirty="0"/>
                  <a:t> </a:t>
                </a:r>
                <a:r>
                  <a:rPr lang="it-IT" sz="1600" b="1" dirty="0" err="1"/>
                  <a:t>each</a:t>
                </a:r>
                <a:r>
                  <a:rPr lang="it-IT" sz="1600" b="1" dirty="0"/>
                  <a:t> mixed </a:t>
                </a:r>
                <a:r>
                  <a:rPr lang="it-IT" sz="1600" b="1" dirty="0" err="1"/>
                  <a:t>operation</a:t>
                </a:r>
                <a:r>
                  <a:rPr lang="it-IT" sz="1600" dirty="0"/>
                  <a:t> with the </a:t>
                </a:r>
                <a:r>
                  <a:rPr lang="it-IT" sz="1600" dirty="0" err="1"/>
                  <a:t>most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likely</a:t>
                </a:r>
                <a:r>
                  <a:rPr lang="it-IT" sz="1600" dirty="0"/>
                  <a:t> one </a:t>
                </a:r>
                <a:br>
                  <a:rPr lang="it-IT" sz="1600" dirty="0"/>
                </a:br>
                <a:r>
                  <a:rPr lang="it-IT" sz="16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𝑎𝑟𝑔𝑚𝑎𝑥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∈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𝑂</m:t>
                        </m:r>
                      </m:sub>
                    </m:sSub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</m:oMath>
                </a14:m>
                <a:endParaRPr lang="it-IT" sz="1600" dirty="0"/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/>
                  <a:t>To form the discrete architecture, we retain the </a:t>
                </a:r>
                <a:r>
                  <a:rPr lang="en-US" sz="1600" b="1" i="0" u="none" strike="noStrike" baseline="0" dirty="0"/>
                  <a:t>top-2 strongest operations </a:t>
                </a:r>
                <a:r>
                  <a:rPr lang="en-US" sz="1600" b="0" i="0" u="none" strike="noStrike" baseline="0" dirty="0"/>
                  <a:t>outgoing from each node among all non-zero candidate operations.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This ensure the </a:t>
                </a:r>
                <a:r>
                  <a:rPr lang="en-US" sz="1600" b="1" dirty="0"/>
                  <a:t>existence of at least a path</a:t>
                </a:r>
                <a:r>
                  <a:rPr lang="en-US" sz="1600" dirty="0"/>
                  <a:t> from the input node to the output one.</a:t>
                </a:r>
                <a:endParaRPr lang="it-IT" sz="1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5AF1215-E713-B841-C549-41BA0DB31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1" y="2029894"/>
                <a:ext cx="4365333" cy="3826689"/>
              </a:xfrm>
              <a:prstGeom prst="rect">
                <a:avLst/>
              </a:prstGeom>
              <a:blipFill>
                <a:blip r:embed="rId4"/>
                <a:stretch>
                  <a:fillRect l="-559" r="-419" b="-1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2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2711CB-2A40-829A-6ADA-6BC75AF87F1F}"/>
              </a:ext>
            </a:extLst>
          </p:cNvPr>
          <p:cNvSpPr txBox="1"/>
          <p:nvPr/>
        </p:nvSpPr>
        <p:spPr>
          <a:xfrm>
            <a:off x="391862" y="2072232"/>
            <a:ext cx="8364386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92929"/>
                </a:solidFill>
                <a:effectLst/>
              </a:rPr>
              <a:t>The goal is to jointly learn the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architecture α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 and the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weights w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 within all the mixed operations (e.g. weights of the convolution filters).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929"/>
                </a:solidFill>
                <a:effectLst/>
              </a:rPr>
              <a:t>The optimization problem can be posed as to </a:t>
            </a:r>
            <a:r>
              <a:rPr lang="en-US" sz="1600" b="1" i="0" dirty="0">
                <a:solidFill>
                  <a:srgbClr val="292929"/>
                </a:solidFill>
                <a:effectLst/>
              </a:rPr>
              <a:t>finding alphas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 so that </a:t>
            </a:r>
            <a:r>
              <a:rPr lang="en-US" sz="1600" b="1" i="0" dirty="0">
                <a:solidFill>
                  <a:srgbClr val="292929"/>
                </a:solidFill>
                <a:effectLst/>
              </a:rPr>
              <a:t>validation loss is minimized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 given that we have </a:t>
            </a:r>
            <a:r>
              <a:rPr lang="en-US" sz="1600" b="1" i="0" dirty="0">
                <a:solidFill>
                  <a:srgbClr val="292929"/>
                </a:solidFill>
                <a:effectLst/>
              </a:rPr>
              <a:t>weights that are already optimized on the training set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92929"/>
                </a:solidFill>
                <a:effectLst/>
              </a:rPr>
              <a:t>The idea is to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approximate </a:t>
            </a:r>
            <a:r>
              <a:rPr lang="en-US" sz="1600" dirty="0">
                <a:solidFill>
                  <a:srgbClr val="292929"/>
                </a:solidFill>
              </a:rPr>
              <a:t>the optimized weights 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by adapting w </a:t>
            </a:r>
            <a:r>
              <a:rPr lang="en-US" sz="1600" b="1" dirty="0">
                <a:solidFill>
                  <a:srgbClr val="292929"/>
                </a:solidFill>
                <a:effectLst/>
              </a:rPr>
              <a:t>using only a single training step</a:t>
            </a:r>
            <a:r>
              <a:rPr lang="en-US" sz="1600" b="0" dirty="0">
                <a:solidFill>
                  <a:srgbClr val="292929"/>
                </a:solidFill>
                <a:effectLst/>
              </a:rPr>
              <a:t>, without solving the inner optimization completely by training until convergence</a:t>
            </a:r>
            <a:endParaRPr lang="it-IT" sz="16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4F025DB-A108-DEA0-0DB7-41C6D2AE1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46"/>
          <a:stretch/>
        </p:blipFill>
        <p:spPr>
          <a:xfrm>
            <a:off x="622106" y="4542662"/>
            <a:ext cx="5570713" cy="1606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6AD7CA8-741E-2E7C-F799-98E818D03FDC}"/>
                  </a:ext>
                </a:extLst>
              </p:cNvPr>
              <p:cNvSpPr txBox="1"/>
              <p:nvPr/>
            </p:nvSpPr>
            <p:spPr>
              <a:xfrm>
                <a:off x="6649626" y="5079586"/>
                <a:ext cx="4051139" cy="89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it-IT" sz="1200" dirty="0"/>
                          <m:t> 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it-IT" sz="1200" dirty="0"/>
                  <a:t> </a:t>
                </a:r>
                <a:r>
                  <a:rPr lang="it-IT" sz="1200" dirty="0" err="1"/>
                  <a:t>denote</a:t>
                </a:r>
                <a:r>
                  <a:rPr lang="it-IT" sz="1200" dirty="0"/>
                  <a:t> the training </a:t>
                </a:r>
                <a:r>
                  <a:rPr lang="it-IT" sz="1200" dirty="0" err="1"/>
                  <a:t>loss</a:t>
                </a:r>
                <a:endParaRPr lang="it-IT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it-IT" sz="1200" dirty="0"/>
                          <m:t> 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it-IT" sz="1200" dirty="0"/>
                  <a:t> denote the </a:t>
                </a:r>
                <a:r>
                  <a:rPr lang="it-IT" sz="1200" dirty="0" err="1"/>
                  <a:t>validation</a:t>
                </a:r>
                <a:r>
                  <a:rPr lang="it-IT" sz="1200" dirty="0"/>
                  <a:t> </a:t>
                </a:r>
                <a:r>
                  <a:rPr lang="it-IT" sz="1200" dirty="0" err="1"/>
                  <a:t>loss</a:t>
                </a:r>
                <a:endParaRPr lang="it-IT" sz="1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it-IT" sz="12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6AD7CA8-741E-2E7C-F799-98E818D03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626" y="5079586"/>
                <a:ext cx="4051139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8393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method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1" y="1979099"/>
            <a:ext cx="7747101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In tasks where there is no gradient available in the search space, instead of gradient descent, </a:t>
            </a:r>
            <a:r>
              <a:rPr lang="en-US" sz="1600" b="1" dirty="0">
                <a:sym typeface="Wingdings" panose="05000000000000000000" pitchFamily="2" charset="2"/>
              </a:rPr>
              <a:t>evolution</a:t>
            </a:r>
            <a:r>
              <a:rPr lang="en-US" sz="1600" dirty="0">
                <a:sym typeface="Wingdings" panose="05000000000000000000" pitchFamily="2" charset="2"/>
              </a:rPr>
              <a:t> is used to optimize the architecture.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Generally, evolutionary algorithms evolve a </a:t>
            </a:r>
            <a:r>
              <a:rPr lang="en-US" sz="1600" b="1" dirty="0">
                <a:sym typeface="Wingdings" panose="05000000000000000000" pitchFamily="2" charset="2"/>
              </a:rPr>
              <a:t>population of models </a:t>
            </a:r>
            <a:r>
              <a:rPr lang="en-US" sz="1600" dirty="0">
                <a:sym typeface="Wingdings" panose="05000000000000000000" pitchFamily="2" charset="2"/>
              </a:rPr>
              <a:t>(i.e., a set of possibly trained networks);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baseline="0" dirty="0"/>
              <a:t>Genetic algorithms </a:t>
            </a:r>
            <a:r>
              <a:rPr lang="en-US" sz="1600" b="0" i="0" u="none" strike="noStrike" baseline="0" dirty="0"/>
              <a:t>are a natural choice </a:t>
            </a:r>
            <a:r>
              <a:rPr lang="en-US" sz="1600" i="0" dirty="0">
                <a:effectLst/>
              </a:rPr>
              <a:t>that are inspired by Charles Darwin’s theory of natural evolution; reflect the process of </a:t>
            </a:r>
            <a:r>
              <a:rPr lang="en-US" sz="1600" b="1" i="0" dirty="0">
                <a:effectLst/>
              </a:rPr>
              <a:t>natural selection.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In every evolution step, at least one model from the population </a:t>
            </a:r>
            <a:r>
              <a:rPr lang="en-US" sz="1600" b="1" dirty="0">
                <a:sym typeface="Wingdings" panose="05000000000000000000" pitchFamily="2" charset="2"/>
              </a:rPr>
              <a:t>generate </a:t>
            </a:r>
            <a:r>
              <a:rPr lang="en-US" sz="1600" b="1" dirty="0" err="1">
                <a:sym typeface="Wingdings" panose="05000000000000000000" pitchFamily="2" charset="2"/>
              </a:rPr>
              <a:t>offsprings</a:t>
            </a:r>
            <a:r>
              <a:rPr lang="en-US" sz="1600" b="1" dirty="0">
                <a:sym typeface="Wingdings" panose="05000000000000000000" pitchFamily="2" charset="2"/>
              </a:rPr>
              <a:t> </a:t>
            </a:r>
            <a:r>
              <a:rPr lang="en-US" sz="1600" dirty="0">
                <a:sym typeface="Wingdings" panose="05000000000000000000" pitchFamily="2" charset="2"/>
              </a:rPr>
              <a:t>by applying mutations or crossover (local operations for NAS).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Neuro-evolutionary methods differ in how they sample parents, update populations, and generate </a:t>
            </a:r>
            <a:r>
              <a:rPr lang="en-US" sz="1600" dirty="0" err="1">
                <a:sym typeface="Wingdings" panose="05000000000000000000" pitchFamily="2" charset="2"/>
              </a:rPr>
              <a:t>offsprings</a:t>
            </a:r>
            <a:r>
              <a:rPr lang="en-US" sz="16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2863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4C830A-5878-C78B-DF88-B06C04C3A42C}"/>
              </a:ext>
            </a:extLst>
          </p:cNvPr>
          <p:cNvSpPr txBox="1"/>
          <p:nvPr/>
        </p:nvSpPr>
        <p:spPr>
          <a:xfrm>
            <a:off x="457172" y="1979099"/>
            <a:ext cx="4548879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Unlike traditional neuro-evolution algorithms, </a:t>
            </a:r>
            <a:r>
              <a:rPr lang="en-US" sz="1600" b="1" i="0" dirty="0" err="1">
                <a:effectLst/>
              </a:rPr>
              <a:t>CoDeepNEAT</a:t>
            </a:r>
            <a:r>
              <a:rPr lang="en-US" sz="1600" b="1" i="0" dirty="0">
                <a:effectLst/>
              </a:rPr>
              <a:t> algorithm </a:t>
            </a:r>
            <a:r>
              <a:rPr lang="en-US" sz="1600" b="0" i="0" dirty="0">
                <a:effectLst/>
              </a:rPr>
              <a:t>not operate on and evolve genomes directly, but instead primarily </a:t>
            </a:r>
            <a:r>
              <a:rPr lang="en-US" sz="1600" b="1" i="0" dirty="0">
                <a:effectLst/>
              </a:rPr>
              <a:t>operates on blueprints and modules</a:t>
            </a:r>
            <a:r>
              <a:rPr lang="en-US" sz="1600" b="0" i="0" dirty="0">
                <a:effectLst/>
              </a:rPr>
              <a:t>.</a:t>
            </a:r>
            <a:endParaRPr lang="en-US" sz="1600" dirty="0"/>
          </a:p>
          <a:p>
            <a:pPr algn="l">
              <a:lnSpc>
                <a:spcPct val="150000"/>
              </a:lnSpc>
            </a:pPr>
            <a:endParaRPr lang="en-US" sz="1600" dirty="0"/>
          </a:p>
          <a:p>
            <a:pPr algn="l"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721E87-B04B-EA86-AEC8-1A443CCF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31" y="2091281"/>
            <a:ext cx="3475634" cy="153281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8554AB-87BB-C428-2402-70505F1E62B5}"/>
              </a:ext>
            </a:extLst>
          </p:cNvPr>
          <p:cNvSpPr txBox="1"/>
          <p:nvPr/>
        </p:nvSpPr>
        <p:spPr>
          <a:xfrm>
            <a:off x="539638" y="3999053"/>
            <a:ext cx="792865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/>
              <a:t>NN </a:t>
            </a:r>
            <a:r>
              <a:rPr lang="en-US" sz="1600" b="0" i="0" u="none" strike="noStrike" baseline="0" dirty="0"/>
              <a:t>architecture as a graph: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/>
              <a:t>each node represents a </a:t>
            </a:r>
            <a:r>
              <a:rPr lang="en-US" sz="1600" b="1" i="0" u="none" strike="noStrike" baseline="0" dirty="0"/>
              <a:t>layer</a:t>
            </a:r>
            <a:r>
              <a:rPr lang="en-US" sz="1600" b="0" i="0" u="none" strike="noStrike" baseline="0" dirty="0"/>
              <a:t> in a DNN;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</a:t>
            </a:r>
            <a:r>
              <a:rPr lang="en-US" sz="1600" b="0" i="0" u="none" strike="noStrike" baseline="0" dirty="0"/>
              <a:t>ach node contains a </a:t>
            </a:r>
            <a:r>
              <a:rPr lang="en-US" sz="1600" b="1" i="0" u="none" strike="noStrike" baseline="0" dirty="0"/>
              <a:t>table of hyperparameters </a:t>
            </a:r>
            <a:r>
              <a:rPr lang="en-US" sz="1600" b="0" i="0" u="none" strike="noStrike" baseline="0" dirty="0"/>
              <a:t>that determine the type and properties of a layer;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/>
              <a:t>the edges indicate</a:t>
            </a:r>
            <a:r>
              <a:rPr lang="en-US" sz="1600" dirty="0"/>
              <a:t> </a:t>
            </a:r>
            <a:r>
              <a:rPr lang="en-US" sz="1600" b="0" i="0" u="none" strike="noStrike" baseline="0" dirty="0"/>
              <a:t>how the nodes (layers) are </a:t>
            </a:r>
            <a:r>
              <a:rPr lang="en-US" sz="1600" b="1" i="0" u="none" strike="noStrike" baseline="0" dirty="0"/>
              <a:t>connected</a:t>
            </a:r>
            <a:r>
              <a:rPr lang="en-US" sz="1600" b="0" i="0" u="none" strike="noStrike" baseline="0" dirty="0"/>
              <a:t> together.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096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Algorithm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0F28949-A258-1112-F4BD-89AEC7E9BBEF}"/>
              </a:ext>
            </a:extLst>
          </p:cNvPr>
          <p:cNvSpPr txBox="1"/>
          <p:nvPr/>
        </p:nvSpPr>
        <p:spPr>
          <a:xfrm>
            <a:off x="457172" y="1979099"/>
            <a:ext cx="8333800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sng" strike="noStrike" baseline="0" dirty="0"/>
              <a:t>Population initialization</a:t>
            </a:r>
            <a:r>
              <a:rPr lang="en-US" sz="1400" b="1" i="0" u="none" strike="noStrike" baseline="0" dirty="0"/>
              <a:t>: </a:t>
            </a:r>
            <a:r>
              <a:rPr lang="en-US" sz="1400" b="0" i="0" dirty="0">
                <a:effectLst/>
              </a:rPr>
              <a:t>modules and blueprints initialized with random parameters.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u="sng" dirty="0"/>
              <a:t>Evaluation</a:t>
            </a:r>
            <a:r>
              <a:rPr lang="en-US" sz="1400" b="1" dirty="0"/>
              <a:t>: </a:t>
            </a:r>
            <a:r>
              <a:rPr lang="en-US" sz="1400" b="0" i="0" dirty="0">
                <a:effectLst/>
              </a:rPr>
              <a:t>population is eva</a:t>
            </a:r>
            <a:r>
              <a:rPr lang="en-US" sz="1400" dirty="0"/>
              <a:t>luated </a:t>
            </a:r>
            <a:r>
              <a:rPr lang="en-US" sz="1400" b="0" i="0" dirty="0">
                <a:effectLst/>
              </a:rPr>
              <a:t>by assembling genomes blueprints and modules, updating the fitness value (as average fitness) after all genomes of the generation have been generated and evaluated.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8D8F19-5A81-B2FC-D34D-0BE747C19225}"/>
              </a:ext>
            </a:extLst>
          </p:cNvPr>
          <p:cNvSpPr txBox="1"/>
          <p:nvPr/>
        </p:nvSpPr>
        <p:spPr>
          <a:xfrm>
            <a:off x="457171" y="2938074"/>
            <a:ext cx="3622905" cy="296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sng" strike="noStrike" baseline="0" dirty="0"/>
              <a:t>Evolution</a:t>
            </a:r>
            <a:r>
              <a:rPr lang="en-US" sz="1400" b="1" i="0" u="none" strike="noStrike" baseline="0" dirty="0"/>
              <a:t>: </a:t>
            </a:r>
            <a:r>
              <a:rPr lang="en-US" sz="1400" dirty="0"/>
              <a:t>first, </a:t>
            </a:r>
            <a:r>
              <a:rPr lang="en-US" sz="1400" i="0" u="none" strike="noStrike" baseline="0" dirty="0"/>
              <a:t>selects </a:t>
            </a:r>
            <a:r>
              <a:rPr lang="en-US" sz="1400" b="0" i="0" dirty="0">
                <a:effectLst/>
              </a:rPr>
              <a:t>species and members of the population that fit enough to create </a:t>
            </a:r>
            <a:r>
              <a:rPr lang="en-US" sz="1400" b="0" i="0" dirty="0" err="1">
                <a:effectLst/>
              </a:rPr>
              <a:t>offsprings</a:t>
            </a:r>
            <a:r>
              <a:rPr lang="en-US" sz="1400" b="0" i="0" dirty="0">
                <a:effectLst/>
              </a:rPr>
              <a:t>, erasing the rest of population; then parental members of the generation are mutated and crossed over to create </a:t>
            </a:r>
            <a:r>
              <a:rPr lang="en-US" sz="1400" b="0" i="0" dirty="0" err="1">
                <a:effectLst/>
              </a:rPr>
              <a:t>offsprings</a:t>
            </a:r>
            <a:r>
              <a:rPr lang="en-US" sz="1400" dirty="0"/>
              <a:t>; </a:t>
            </a:r>
            <a:r>
              <a:rPr lang="en-US" sz="1400" b="0" i="0" dirty="0">
                <a:effectLst/>
              </a:rPr>
              <a:t>at the </a:t>
            </a:r>
            <a:r>
              <a:rPr lang="en-US" sz="1400" dirty="0"/>
              <a:t>end of </a:t>
            </a:r>
            <a:r>
              <a:rPr lang="en-US" sz="1400" b="0" i="0" dirty="0">
                <a:effectLst/>
              </a:rPr>
              <a:t>evolution of a generation there is the speciation of the population</a:t>
            </a:r>
            <a:endParaRPr lang="en-US" sz="1400" b="1" i="0" u="none" strike="noStrike" baseline="0" dirty="0"/>
          </a:p>
          <a:p>
            <a:pPr>
              <a:lnSpc>
                <a:spcPct val="150000"/>
              </a:lnSpc>
            </a:pPr>
            <a:endParaRPr lang="it-IT" sz="1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584BDFA-EA20-DD78-3B0B-1D8F53940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179" y="3187201"/>
            <a:ext cx="4027990" cy="25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3B89-EE86-E68C-9F15-518E0112B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2" t="9203" r="6808" b="10695"/>
          <a:stretch/>
        </p:blipFill>
        <p:spPr>
          <a:xfrm>
            <a:off x="418331" y="1586024"/>
            <a:ext cx="7519434" cy="5043661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</p:spTree>
    <p:extLst>
      <p:ext uri="{BB962C8B-B14F-4D97-AF65-F5344CB8AC3E}">
        <p14:creationId xmlns:p14="http://schemas.microsoft.com/office/powerpoint/2010/main" val="1347937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19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99E076-65ED-383B-29AF-0AFB455CF6C9}"/>
              </a:ext>
            </a:extLst>
          </p:cNvPr>
          <p:cNvSpPr txBox="1"/>
          <p:nvPr/>
        </p:nvSpPr>
        <p:spPr>
          <a:xfrm>
            <a:off x="457171" y="1592261"/>
            <a:ext cx="8333800" cy="485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u="sng" strike="noStrike" baseline="0" dirty="0"/>
              <a:t>Population initialization</a:t>
            </a:r>
            <a:r>
              <a:rPr lang="en-US" sz="1600" b="1" i="0" u="none" strike="noStrike" baseline="0" dirty="0"/>
              <a:t>: </a:t>
            </a:r>
            <a:r>
              <a:rPr lang="en-US" sz="1600" u="none" strike="noStrike" baseline="0" dirty="0"/>
              <a:t>generation</a:t>
            </a:r>
            <a:r>
              <a:rPr lang="en-US" sz="1600" dirty="0"/>
              <a:t> of the first 6 species with 3 random individuals for each</a:t>
            </a:r>
            <a:r>
              <a:rPr lang="en-US" sz="1600" b="0" i="0" dirty="0"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u="sng" dirty="0"/>
              <a:t>Evaluation</a:t>
            </a:r>
            <a:r>
              <a:rPr lang="en-US" sz="1600" b="1" dirty="0"/>
              <a:t>: </a:t>
            </a:r>
            <a:r>
              <a:rPr lang="en-US" sz="1600" dirty="0"/>
              <a:t>as </a:t>
            </a:r>
            <a:r>
              <a:rPr lang="en-US" sz="1600" dirty="0" err="1"/>
              <a:t>CoDeepNEAT</a:t>
            </a:r>
            <a:r>
              <a:rPr lang="en-US" sz="1600" dirty="0"/>
              <a:t>; in particular, the species’ fitness is calculated as the average fitness of the species alive individuals</a:t>
            </a:r>
            <a:r>
              <a:rPr lang="en-US" sz="1600" b="0" i="0" dirty="0">
                <a:effectLst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u="sng" dirty="0"/>
              <a:t>Evolution: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Selection</a:t>
            </a:r>
            <a:r>
              <a:rPr lang="en-US" sz="1600" dirty="0"/>
              <a:t>: for each species, we remove the worst 2 individuals, which can have or have not the same </a:t>
            </a:r>
            <a:r>
              <a:rPr lang="en-US" sz="1600" b="0" i="0" u="none" strike="noStrike" baseline="0" dirty="0"/>
              <a:t>chromosome; </a:t>
            </a:r>
            <a:r>
              <a:rPr lang="en-US" sz="1600" dirty="0"/>
              <a:t>this process can lead to the species’ extinction. We select the couples of best individuals.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/>
              <a:t>Reproduction: </a:t>
            </a:r>
            <a:r>
              <a:rPr lang="en-US" sz="1600" dirty="0"/>
              <a:t>each species generates a number of </a:t>
            </a:r>
            <a:r>
              <a:rPr lang="en-US" sz="1600" dirty="0" err="1"/>
              <a:t>offsprings</a:t>
            </a:r>
            <a:r>
              <a:rPr lang="en-US" sz="1600" dirty="0"/>
              <a:t> proportional to its fitness (from 1 to 4 offspring), through a stochastic 50-50 crossover; for each new offspring there is a mutation probability. If there is only one individual in the species, mutation is applied to generate new offspring.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effectLst/>
              </a:rPr>
              <a:t>Speciation:</a:t>
            </a:r>
            <a:r>
              <a:rPr lang="en-US" sz="1600" dirty="0">
                <a:effectLst/>
              </a:rPr>
              <a:t> each offspring is assigned to the corresponding species (</a:t>
            </a:r>
            <a:r>
              <a:rPr lang="en-US" sz="1600" dirty="0" err="1">
                <a:effectLst/>
              </a:rPr>
              <a:t>determinated</a:t>
            </a:r>
            <a:r>
              <a:rPr lang="en-US" sz="1600" dirty="0">
                <a:effectLst/>
              </a:rPr>
              <a:t> by </a:t>
            </a:r>
            <a:r>
              <a:rPr lang="en-US" sz="1600" dirty="0"/>
              <a:t>the number of zero operations</a:t>
            </a:r>
            <a:r>
              <a:rPr lang="en-US" sz="1600" dirty="0">
                <a:effectLst/>
              </a:rPr>
              <a:t>).</a:t>
            </a:r>
            <a:endParaRPr lang="en-US" sz="16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313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Goals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407797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Reimplement</a:t>
            </a:r>
            <a:r>
              <a:rPr lang="it-IT" sz="1600" dirty="0"/>
              <a:t> </a:t>
            </a:r>
            <a:r>
              <a:rPr lang="it-IT" sz="1600" dirty="0" err="1"/>
              <a:t>algorithmic</a:t>
            </a:r>
            <a:r>
              <a:rPr lang="it-IT" sz="1600" dirty="0"/>
              <a:t> </a:t>
            </a:r>
            <a:r>
              <a:rPr lang="it-IT" sz="1600" dirty="0" err="1"/>
              <a:t>solutions</a:t>
            </a:r>
            <a:r>
              <a:rPr lang="it-IT" sz="1600" dirty="0"/>
              <a:t> to </a:t>
            </a:r>
            <a:r>
              <a:rPr lang="it-IT" sz="1600" b="1" dirty="0" err="1"/>
              <a:t>automate</a:t>
            </a:r>
            <a:r>
              <a:rPr lang="it-IT" sz="1600" dirty="0"/>
              <a:t> the </a:t>
            </a:r>
            <a:r>
              <a:rPr lang="it-IT" sz="1600" dirty="0" err="1"/>
              <a:t>manual</a:t>
            </a:r>
            <a:r>
              <a:rPr lang="it-IT" sz="1600" dirty="0"/>
              <a:t> </a:t>
            </a:r>
            <a:r>
              <a:rPr lang="it-IT" sz="1600" b="1" dirty="0" err="1"/>
              <a:t>process</a:t>
            </a:r>
            <a:r>
              <a:rPr lang="it-IT" sz="1600" b="1" dirty="0"/>
              <a:t> of </a:t>
            </a:r>
            <a:r>
              <a:rPr lang="it-IT" sz="1600" b="1" dirty="0" err="1"/>
              <a:t>architecture</a:t>
            </a:r>
            <a:r>
              <a:rPr lang="it-IT" sz="1600" b="1" dirty="0"/>
              <a:t>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Make a </a:t>
            </a:r>
            <a:r>
              <a:rPr lang="it-IT" sz="1600" dirty="0" err="1"/>
              <a:t>comparison</a:t>
            </a:r>
            <a:r>
              <a:rPr lang="it-IT" sz="1600" dirty="0"/>
              <a:t>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methods</a:t>
            </a:r>
            <a:r>
              <a:rPr lang="it-IT" sz="1600" dirty="0"/>
              <a:t> for </a:t>
            </a:r>
            <a:r>
              <a:rPr lang="it-IT" sz="1600" dirty="0" err="1"/>
              <a:t>Neural</a:t>
            </a:r>
            <a:r>
              <a:rPr lang="it-IT" sz="1600" dirty="0"/>
              <a:t> Architecture </a:t>
            </a:r>
            <a:r>
              <a:rPr lang="it-IT" sz="1600" dirty="0" err="1"/>
              <a:t>Search</a:t>
            </a:r>
            <a:r>
              <a:rPr lang="it-IT" sz="1600" dirty="0"/>
              <a:t> (</a:t>
            </a: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applicated</a:t>
            </a:r>
            <a:r>
              <a:rPr lang="it-IT" sz="1600" dirty="0"/>
              <a:t> to </a:t>
            </a:r>
            <a:r>
              <a:rPr lang="it-IT" sz="1600" dirty="0" err="1"/>
              <a:t>convolutional</a:t>
            </a:r>
            <a:r>
              <a:rPr lang="it-IT" sz="1600" dirty="0"/>
              <a:t> networks): </a:t>
            </a:r>
            <a:r>
              <a:rPr lang="it-IT" sz="1600" b="1" dirty="0"/>
              <a:t>DARTS </a:t>
            </a:r>
            <a:r>
              <a:rPr lang="it-IT" sz="1600" dirty="0"/>
              <a:t>and </a:t>
            </a:r>
            <a:r>
              <a:rPr lang="it-IT" sz="1600" b="1" dirty="0"/>
              <a:t>Neuro-</a:t>
            </a:r>
            <a:r>
              <a:rPr lang="it-IT" sz="1600" b="1" dirty="0" err="1"/>
              <a:t>Evolution</a:t>
            </a:r>
            <a:endParaRPr lang="it-IT" sz="16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1A4E82E-668C-5E67-780D-02117FDE1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85"/>
          <a:stretch/>
        </p:blipFill>
        <p:spPr>
          <a:xfrm>
            <a:off x="939728" y="3407573"/>
            <a:ext cx="6925356" cy="31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6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1" y="883682"/>
            <a:ext cx="8294967" cy="1026155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Performance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Estimation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Strategy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C88BC5-487A-6A3B-523F-4E684118DAEA}"/>
              </a:ext>
            </a:extLst>
          </p:cNvPr>
          <p:cNvSpPr txBox="1"/>
          <p:nvPr/>
        </p:nvSpPr>
        <p:spPr>
          <a:xfrm>
            <a:off x="502658" y="3584008"/>
            <a:ext cx="8073371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To find A that maximize some performance measur</a:t>
            </a:r>
            <a:r>
              <a:rPr lang="en-US" sz="1600" dirty="0"/>
              <a:t>e, the simplest way is to train A on a training dataset and evaluate its performance on validation dataset </a:t>
            </a:r>
            <a:r>
              <a:rPr lang="en-US" sz="1600" dirty="0">
                <a:sym typeface="Wingdings" panose="05000000000000000000" pitchFamily="2" charset="2"/>
              </a:rPr>
              <a:t> high computational cost.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Methods for speeding up have been developed, such as basing performance estimation on </a:t>
            </a:r>
            <a:r>
              <a:rPr lang="en-US" sz="1600" b="1" i="1" dirty="0">
                <a:effectLst/>
              </a:rPr>
              <a:t>lower fidelities </a:t>
            </a:r>
            <a:r>
              <a:rPr lang="en-US" sz="1600" b="0" i="0" dirty="0">
                <a:effectLst/>
              </a:rPr>
              <a:t>of the actual performance after full training (training for fewer epochs, on a subset of the data, with less filters per layer, less cells, and so on).</a:t>
            </a:r>
            <a:endParaRPr lang="en-US" sz="1600" b="0" i="1" dirty="0">
              <a:effectLst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96B7C0DB-F267-2BA9-1516-88E7A112F418}"/>
              </a:ext>
            </a:extLst>
          </p:cNvPr>
          <p:cNvGrpSpPr/>
          <p:nvPr/>
        </p:nvGrpSpPr>
        <p:grpSpPr>
          <a:xfrm>
            <a:off x="1747803" y="2315013"/>
            <a:ext cx="5318547" cy="863819"/>
            <a:chOff x="850759" y="1902920"/>
            <a:chExt cx="7049392" cy="1534219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6968FFD-4F42-9C0F-A8DB-4782F0A28B9C}"/>
                </a:ext>
              </a:extLst>
            </p:cNvPr>
            <p:cNvSpPr/>
            <p:nvPr/>
          </p:nvSpPr>
          <p:spPr>
            <a:xfrm>
              <a:off x="850759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Space </a:t>
              </a:r>
            </a:p>
            <a:p>
              <a:pPr algn="ctr"/>
              <a:r>
                <a:rPr lang="it-IT" sz="9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EB1B355-EF3F-5169-FA2A-0DD51A7FDFBD}"/>
                </a:ext>
              </a:extLst>
            </p:cNvPr>
            <p:cNvSpPr/>
            <p:nvPr/>
          </p:nvSpPr>
          <p:spPr>
            <a:xfrm>
              <a:off x="3145442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E8E0C84-1084-C70A-E2EC-BA3642BA9D9D}"/>
                </a:ext>
              </a:extLst>
            </p:cNvPr>
            <p:cNvSpPr/>
            <p:nvPr/>
          </p:nvSpPr>
          <p:spPr>
            <a:xfrm>
              <a:off x="6276768" y="2215931"/>
              <a:ext cx="1623383" cy="8507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Perfomance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</a:t>
              </a:r>
              <a:r>
                <a:rPr lang="it-IT" sz="900" b="1" dirty="0" err="1">
                  <a:solidFill>
                    <a:sysClr val="windowText" lastClr="000000"/>
                  </a:solidFill>
                </a:rPr>
                <a:t>Estimation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F83E577C-60B2-C09F-3A75-2CDAB8E13656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474142" y="2641301"/>
              <a:ext cx="671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077F414D-2D6A-A692-DE62-91CA5EC26B91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24" y="2446461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5BC23242-8BB1-C15A-87D2-F8CFD2861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8824" y="2812502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8D116402-A75D-CDC0-BA17-849B0C5EDE47}"/>
                    </a:ext>
                  </a:extLst>
                </p:cNvPr>
                <p:cNvSpPr txBox="1"/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800" b="1" dirty="0"/>
                    <a:t>a</a:t>
                  </a:r>
                  <a:r>
                    <a:rPr lang="it-IT" sz="800" b="1" dirty="0" err="1"/>
                    <a:t>rchitecture</a:t>
                  </a:r>
                  <a:r>
                    <a:rPr lang="it-IT" sz="800" b="1" dirty="0"/>
                    <a:t> </a:t>
                  </a:r>
                </a:p>
                <a:p>
                  <a:pPr algn="ctr"/>
                  <a:r>
                    <a:rPr lang="it-IT" sz="800" b="1" dirty="0"/>
                    <a:t>a </a:t>
                  </a:r>
                  <a14:m>
                    <m:oMath xmlns:m="http://schemas.openxmlformats.org/officeDocument/2006/math">
                      <m:r>
                        <a:rPr lang="it-IT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it-IT" sz="800" b="1" dirty="0"/>
                    <a:t>A</a:t>
                  </a: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blipFill>
                  <a:blip r:embed="rId4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D32961F7-2B71-8C8E-0D88-1A4FFE2D8180}"/>
                </a:ext>
              </a:extLst>
            </p:cNvPr>
            <p:cNvSpPr txBox="1"/>
            <p:nvPr/>
          </p:nvSpPr>
          <p:spPr>
            <a:xfrm>
              <a:off x="4961424" y="2835837"/>
              <a:ext cx="1122743" cy="60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b="1" dirty="0"/>
                <a:t>performance</a:t>
              </a:r>
            </a:p>
            <a:p>
              <a:pPr algn="ctr"/>
              <a:r>
                <a:rPr lang="it-IT" sz="800" b="1" dirty="0"/>
                <a:t>estimate of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8398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752D96-DB22-9D24-29C5-D2485C91EDE1}"/>
              </a:ext>
            </a:extLst>
          </p:cNvPr>
          <p:cNvSpPr txBox="1"/>
          <p:nvPr/>
        </p:nvSpPr>
        <p:spPr>
          <a:xfrm>
            <a:off x="457171" y="1433905"/>
            <a:ext cx="8461093" cy="23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 err="1"/>
              <a:t>Executed</a:t>
            </a:r>
            <a:r>
              <a:rPr lang="it-IT" sz="1600" dirty="0"/>
              <a:t> on computer with the following </a:t>
            </a:r>
            <a:r>
              <a:rPr lang="it-IT" sz="1600" dirty="0" err="1"/>
              <a:t>specifics</a:t>
            </a:r>
            <a:r>
              <a:rPr lang="it-IT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OS: Microsoft Windows 10 Pro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CPU: 11° </a:t>
            </a:r>
            <a:r>
              <a:rPr lang="it-IT" sz="1600" b="0" i="0" u="none" strike="noStrike" baseline="0" dirty="0" err="1"/>
              <a:t>Gen</a:t>
            </a:r>
            <a:r>
              <a:rPr lang="it-IT" sz="1600" b="0" i="0" u="none" strike="noStrike" baseline="0" dirty="0"/>
              <a:t> Intel(R) Core(TM) i9-11900KF @3.5GHz(TBoost 5.1GHz) </a:t>
            </a:r>
            <a:r>
              <a:rPr lang="it-IT" sz="1600" b="0" i="0" u="none" strike="noStrike" baseline="0" dirty="0" err="1"/>
              <a:t>Octa</a:t>
            </a:r>
            <a:r>
              <a:rPr lang="it-IT" sz="1600" b="0" i="0" u="none" strike="noStrike" baseline="0" dirty="0"/>
              <a:t>-Core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GPU: </a:t>
            </a:r>
            <a:r>
              <a:rPr lang="it-IT" sz="1600" b="0" i="0" u="none" strike="noStrike" baseline="0" dirty="0" err="1"/>
              <a:t>GeForce</a:t>
            </a:r>
            <a:r>
              <a:rPr lang="it-IT" sz="1600" b="0" i="0" u="none" strike="noStrike" baseline="0" dirty="0"/>
              <a:t> RTX 3070Ti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RAM: 32GB DDR4 @3600 MHz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/>
              <a:t>MOBO: Asus PRIME Z490-A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8798646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D6DF05-59FC-5E00-FA8F-E9B8A1DD2A20}"/>
              </a:ext>
            </a:extLst>
          </p:cNvPr>
          <p:cNvSpPr txBox="1"/>
          <p:nvPr/>
        </p:nvSpPr>
        <p:spPr>
          <a:xfrm>
            <a:off x="497682" y="2075194"/>
            <a:ext cx="7616171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Dataset</a:t>
            </a:r>
            <a:r>
              <a:rPr lang="en-US" sz="1600" i="1" dirty="0"/>
              <a:t>: </a:t>
            </a:r>
            <a:r>
              <a:rPr lang="en-US" sz="1600" b="1" dirty="0"/>
              <a:t>entire training dataset </a:t>
            </a:r>
            <a:r>
              <a:rPr lang="en-US" sz="1600" dirty="0"/>
              <a:t>of CIFAR-10, split in half between weights and alpha optimization.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Architecture parameters</a:t>
            </a:r>
            <a:r>
              <a:rPr lang="en-US" sz="1600" i="1" dirty="0"/>
              <a:t>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9 cells </a:t>
            </a:r>
            <a:r>
              <a:rPr lang="en-US" sz="1600" dirty="0"/>
              <a:t>consist of </a:t>
            </a:r>
            <a:r>
              <a:rPr lang="en-US" sz="1600" b="1" dirty="0"/>
              <a:t>5 nodes</a:t>
            </a:r>
            <a:r>
              <a:rPr lang="en-US" sz="1600" dirty="0"/>
              <a:t>;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initial number of </a:t>
            </a:r>
            <a:r>
              <a:rPr lang="en-US" sz="1600" b="1" dirty="0"/>
              <a:t>channels 16</a:t>
            </a:r>
            <a:r>
              <a:rPr lang="en-US" sz="1600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Training parameters</a:t>
            </a:r>
            <a:r>
              <a:rPr lang="en-US" sz="1600" i="1" dirty="0"/>
              <a:t>: 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Epochs: </a:t>
            </a:r>
            <a:r>
              <a:rPr lang="en-US" sz="1600" b="1" dirty="0"/>
              <a:t>60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Batch size: </a:t>
            </a:r>
            <a:r>
              <a:rPr lang="en-US" sz="1600" b="1" dirty="0"/>
              <a:t>64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Learning rate: </a:t>
            </a:r>
            <a:r>
              <a:rPr lang="en-US" sz="1600" b="1" dirty="0"/>
              <a:t>0.025</a:t>
            </a:r>
            <a:r>
              <a:rPr lang="en-US" sz="1600" dirty="0"/>
              <a:t> (weights) and </a:t>
            </a:r>
            <a:r>
              <a:rPr lang="en-US" sz="1600" b="1" dirty="0"/>
              <a:t>3x10</a:t>
            </a:r>
            <a:r>
              <a:rPr lang="en-US" sz="1600" b="1" baseline="30000" dirty="0"/>
              <a:t>-4</a:t>
            </a:r>
            <a:r>
              <a:rPr lang="en-US" sz="1600" dirty="0"/>
              <a:t> (alphas)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Optimizer: </a:t>
            </a:r>
            <a:r>
              <a:rPr lang="en-US" sz="1600" b="1" dirty="0" err="1"/>
              <a:t>AdamW</a:t>
            </a:r>
            <a:endParaRPr lang="en-US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Criterion: </a:t>
            </a:r>
            <a:r>
              <a:rPr lang="en-US" sz="1600" b="1" dirty="0" err="1"/>
              <a:t>CrossEntropyLoss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329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25CD2-F8A8-413F-EE87-BE939E569CF5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training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0.62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79.768%</a:t>
            </a:r>
            <a:r>
              <a:rPr lang="it-IT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6 hours </a:t>
            </a:r>
            <a:r>
              <a:rPr lang="it-IT" sz="1600" dirty="0"/>
              <a:t>(best </a:t>
            </a:r>
            <a:r>
              <a:rPr lang="it-IT" sz="1600" dirty="0" err="1"/>
              <a:t>cell</a:t>
            </a:r>
            <a:r>
              <a:rPr lang="it-IT" sz="1600" dirty="0"/>
              <a:t> </a:t>
            </a:r>
            <a:r>
              <a:rPr lang="it-IT" sz="1600" dirty="0" err="1"/>
              <a:t>found</a:t>
            </a:r>
            <a:r>
              <a:rPr lang="it-IT" sz="1600" dirty="0"/>
              <a:t>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1 hour</a:t>
            </a:r>
            <a:r>
              <a:rPr lang="it-IT" sz="1600" dirty="0"/>
              <a:t>)</a:t>
            </a:r>
            <a:endParaRPr lang="it-IT" sz="1600" b="1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78013CE-1090-332B-7E37-A75C05B2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2" y="2011693"/>
            <a:ext cx="4365154" cy="327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88C7EDC-8C70-C5CB-25B7-D42FE6BBD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464" y="2011693"/>
            <a:ext cx="4365154" cy="327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979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25CD2-F8A8-413F-EE87-BE939E569CF5}"/>
              </a:ext>
            </a:extLst>
          </p:cNvPr>
          <p:cNvSpPr txBox="1"/>
          <p:nvPr/>
        </p:nvSpPr>
        <p:spPr>
          <a:xfrm>
            <a:off x="457171" y="1927714"/>
            <a:ext cx="843887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/>
              <a:t>At the end of the </a:t>
            </a:r>
            <a:r>
              <a:rPr lang="it-IT" sz="1600" dirty="0" err="1"/>
              <a:t>search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395F59-EA86-9217-9374-0BA716E75BED}"/>
              </a:ext>
            </a:extLst>
          </p:cNvPr>
          <p:cNvSpPr txBox="1"/>
          <p:nvPr/>
        </p:nvSpPr>
        <p:spPr>
          <a:xfrm>
            <a:off x="1753261" y="6045646"/>
            <a:ext cx="1850049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NORMAL CELL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FD62B0-A79D-753E-CED6-51C2D433D8CA}"/>
              </a:ext>
            </a:extLst>
          </p:cNvPr>
          <p:cNvSpPr txBox="1"/>
          <p:nvPr/>
        </p:nvSpPr>
        <p:spPr>
          <a:xfrm>
            <a:off x="5418205" y="6042944"/>
            <a:ext cx="209501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REDUCTION 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E15CB9-3D91-8E43-69AA-A585D4573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1" t="-2307" r="-1" b="-1714"/>
          <a:stretch/>
        </p:blipFill>
        <p:spPr bwMode="auto">
          <a:xfrm>
            <a:off x="1208382" y="2476794"/>
            <a:ext cx="2939808" cy="3566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821852-4525-6FE6-A058-8ABAD225A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83" t="-2749" r="-15153" b="-1440"/>
          <a:stretch/>
        </p:blipFill>
        <p:spPr bwMode="auto">
          <a:xfrm>
            <a:off x="5045996" y="2013807"/>
            <a:ext cx="2839435" cy="40299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98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C65CEC-08D3-40AF-9BFC-612D3ECA0811}"/>
              </a:ext>
            </a:extLst>
          </p:cNvPr>
          <p:cNvSpPr txBox="1"/>
          <p:nvPr/>
        </p:nvSpPr>
        <p:spPr>
          <a:xfrm>
            <a:off x="473098" y="5387117"/>
            <a:ext cx="8438876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/>
              <a:t>network training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0.58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80.684%</a:t>
            </a:r>
            <a:r>
              <a:rPr lang="it-IT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5 hours </a:t>
            </a:r>
            <a:r>
              <a:rPr lang="it-IT" sz="1600" dirty="0"/>
              <a:t>(best network </a:t>
            </a:r>
            <a:r>
              <a:rPr lang="it-IT" sz="1600" dirty="0" err="1"/>
              <a:t>found</a:t>
            </a:r>
            <a:r>
              <a:rPr lang="it-IT" sz="1600" dirty="0"/>
              <a:t> </a:t>
            </a:r>
            <a:r>
              <a:rPr lang="it-IT" sz="1600" dirty="0">
                <a:latin typeface="Grotesque" panose="020B0504020202020204" pitchFamily="34" charset="0"/>
              </a:rPr>
              <a:t>≈ </a:t>
            </a:r>
            <a:r>
              <a:rPr lang="it-IT" sz="1600" b="1" dirty="0"/>
              <a:t>1 hour</a:t>
            </a:r>
            <a:r>
              <a:rPr lang="it-IT" sz="1600" dirty="0"/>
              <a:t>)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E612C01-8B4E-F11E-4B32-66D7E16F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62" y="2076095"/>
            <a:ext cx="4169348" cy="31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3260C64-C539-77F7-1F67-27BDD4246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10" y="2076095"/>
            <a:ext cx="4169348" cy="31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243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Evaluation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9B5026-A4CF-6A10-70A0-79214233FF2C}"/>
              </a:ext>
            </a:extLst>
          </p:cNvPr>
          <p:cNvSpPr txBox="1"/>
          <p:nvPr/>
        </p:nvSpPr>
        <p:spPr>
          <a:xfrm>
            <a:off x="497682" y="2075194"/>
            <a:ext cx="7616171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Dataset</a:t>
            </a:r>
            <a:r>
              <a:rPr lang="en-US" sz="1600" i="1" dirty="0"/>
              <a:t>: </a:t>
            </a:r>
            <a:r>
              <a:rPr lang="en-US" sz="1600" b="1" dirty="0"/>
              <a:t>entire dataset </a:t>
            </a:r>
            <a:r>
              <a:rPr lang="en-US" sz="1600" dirty="0"/>
              <a:t>of CIFAR-10 (divided in training and test)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Architecture parameters</a:t>
            </a:r>
            <a:r>
              <a:rPr lang="en-US" sz="1600" i="1" dirty="0"/>
              <a:t>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23 cells </a:t>
            </a:r>
            <a:r>
              <a:rPr lang="en-US" sz="1600" dirty="0"/>
              <a:t>consist of </a:t>
            </a:r>
            <a:r>
              <a:rPr lang="en-US" sz="1600" b="1" dirty="0"/>
              <a:t>5 nodes </a:t>
            </a:r>
            <a:r>
              <a:rPr lang="en-US" sz="1600" dirty="0"/>
              <a:t>(network built stacking the best normal cell and the best reduction cell find at the end of architecture search)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initial number of </a:t>
            </a:r>
            <a:r>
              <a:rPr lang="en-US" sz="1600" b="1" dirty="0"/>
              <a:t>channels increased to 36</a:t>
            </a:r>
            <a:r>
              <a:rPr lang="en-US" sz="1600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Training parameters</a:t>
            </a:r>
            <a:r>
              <a:rPr lang="en-US" sz="1600" i="1" dirty="0"/>
              <a:t>: </a:t>
            </a:r>
            <a:r>
              <a:rPr lang="en-US" sz="1600" dirty="0"/>
              <a:t>same as architecture search, except for the </a:t>
            </a:r>
            <a:r>
              <a:rPr lang="en-US" sz="1600" b="1" dirty="0"/>
              <a:t>batch size </a:t>
            </a:r>
            <a:r>
              <a:rPr lang="en-US" sz="1600" dirty="0"/>
              <a:t>which is </a:t>
            </a:r>
            <a:r>
              <a:rPr lang="en-US" sz="1600" b="1" dirty="0"/>
              <a:t>increased to 96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3668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Evaluation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C70483-9851-27AF-375F-468057463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3"/>
          <a:stretch/>
        </p:blipFill>
        <p:spPr bwMode="auto">
          <a:xfrm>
            <a:off x="259152" y="2372600"/>
            <a:ext cx="4169096" cy="280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9E926CF-5FA6-DFF9-6B28-73D5570D7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5"/>
          <a:stretch/>
        </p:blipFill>
        <p:spPr bwMode="auto">
          <a:xfrm>
            <a:off x="4380179" y="2397080"/>
            <a:ext cx="4169096" cy="278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</a:t>
            </a:r>
            <a:r>
              <a:rPr lang="it-IT" sz="1600" b="1" dirty="0" err="1"/>
              <a:t>evaluation</a:t>
            </a:r>
            <a:r>
              <a:rPr lang="it-IT" sz="1600" b="1" dirty="0"/>
              <a:t>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0.53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83.367%</a:t>
            </a:r>
            <a:r>
              <a:rPr lang="it-IT" sz="1600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B1F152C-24D3-473F-C896-7CF984053CC9}"/>
                  </a:ext>
                </a:extLst>
              </p14:cNvPr>
              <p14:cNvContentPartPr/>
              <p14:nvPr/>
            </p14:nvContentPartPr>
            <p14:xfrm>
              <a:off x="2811345" y="2279361"/>
              <a:ext cx="839880" cy="932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B1F152C-24D3-473F-C896-7CF984053C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93345" y="2261721"/>
                <a:ext cx="87552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CAB9EB49-533C-4C2E-4966-83589C7657AF}"/>
              </a:ext>
            </a:extLst>
          </p:cNvPr>
          <p:cNvGrpSpPr/>
          <p:nvPr/>
        </p:nvGrpSpPr>
        <p:grpSpPr>
          <a:xfrm>
            <a:off x="6932985" y="2279721"/>
            <a:ext cx="840960" cy="77040"/>
            <a:chOff x="6932985" y="2279721"/>
            <a:chExt cx="840960" cy="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045866FB-BD75-47EB-DB0E-76EF04810820}"/>
                    </a:ext>
                  </a:extLst>
                </p14:cNvPr>
                <p14:cNvContentPartPr/>
                <p14:nvPr/>
              </p14:nvContentPartPr>
              <p14:xfrm>
                <a:off x="6950625" y="2320041"/>
                <a:ext cx="762120" cy="3672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045866FB-BD75-47EB-DB0E-76EF048108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32625" y="2302401"/>
                  <a:ext cx="797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F45FF825-559B-A834-BCC9-16DA4A252BB5}"/>
                    </a:ext>
                  </a:extLst>
                </p14:cNvPr>
                <p14:cNvContentPartPr/>
                <p14:nvPr/>
              </p14:nvContentPartPr>
              <p14:xfrm>
                <a:off x="6939105" y="2355321"/>
                <a:ext cx="834840" cy="36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F45FF825-559B-A834-BCC9-16DA4A252B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21105" y="2337321"/>
                  <a:ext cx="870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C25043D3-90AD-13B8-06E9-558B2E1DAF96}"/>
                    </a:ext>
                  </a:extLst>
                </p14:cNvPr>
                <p14:cNvContentPartPr/>
                <p14:nvPr/>
              </p14:nvContentPartPr>
              <p14:xfrm>
                <a:off x="6932985" y="2279721"/>
                <a:ext cx="799200" cy="471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C25043D3-90AD-13B8-06E9-558B2E1DAF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15345" y="2261721"/>
                  <a:ext cx="834840" cy="82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AB7DF3D-D37D-D802-D275-F20FBE048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5" t="4747" r="39102" b="88513"/>
          <a:stretch/>
        </p:blipFill>
        <p:spPr bwMode="auto">
          <a:xfrm>
            <a:off x="1440465" y="2180469"/>
            <a:ext cx="1681068" cy="2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A3389EAF-E860-18C6-2352-FF3595C2296B}"/>
                  </a:ext>
                </a:extLst>
              </p14:cNvPr>
              <p14:cNvContentPartPr/>
              <p14:nvPr/>
            </p14:nvContentPartPr>
            <p14:xfrm>
              <a:off x="3154065" y="2285841"/>
              <a:ext cx="13320" cy="7920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A3389EAF-E860-18C6-2352-FF3595C229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6065" y="2267841"/>
                <a:ext cx="48960" cy="11484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508CAAC1-AA46-B29B-55D6-23EB3B516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5" t="4747" r="39102" b="88513"/>
          <a:stretch/>
        </p:blipFill>
        <p:spPr bwMode="auto">
          <a:xfrm>
            <a:off x="5562531" y="2176161"/>
            <a:ext cx="1681068" cy="2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76FA22C7-2A2A-E0C7-D1CF-83992BFA7B9F}"/>
              </a:ext>
            </a:extLst>
          </p:cNvPr>
          <p:cNvGrpSpPr/>
          <p:nvPr/>
        </p:nvGrpSpPr>
        <p:grpSpPr>
          <a:xfrm>
            <a:off x="2686456" y="2459493"/>
            <a:ext cx="1885544" cy="584775"/>
            <a:chOff x="2686456" y="2459493"/>
            <a:chExt cx="1885544" cy="584775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7117377E-55C7-072E-EA62-4101D6175326}"/>
                </a:ext>
              </a:extLst>
            </p:cNvPr>
            <p:cNvSpPr/>
            <p:nvPr/>
          </p:nvSpPr>
          <p:spPr>
            <a:xfrm>
              <a:off x="2777924" y="2491451"/>
              <a:ext cx="1169043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EC782975-0446-C318-7E7D-04844354ECA4}"/>
                </a:ext>
              </a:extLst>
            </p:cNvPr>
            <p:cNvSpPr txBox="1"/>
            <p:nvPr/>
          </p:nvSpPr>
          <p:spPr>
            <a:xfrm>
              <a:off x="2686456" y="2459493"/>
              <a:ext cx="1885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13AAE19B-8ED4-8E69-BEC5-69F20CB85257}"/>
              </a:ext>
            </a:extLst>
          </p:cNvPr>
          <p:cNvGrpSpPr/>
          <p:nvPr/>
        </p:nvGrpSpPr>
        <p:grpSpPr>
          <a:xfrm>
            <a:off x="6827854" y="2459493"/>
            <a:ext cx="1885544" cy="584775"/>
            <a:chOff x="2686456" y="2459493"/>
            <a:chExt cx="1885544" cy="584775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52D40206-C5EC-B330-F736-858D766A251E}"/>
                </a:ext>
              </a:extLst>
            </p:cNvPr>
            <p:cNvSpPr/>
            <p:nvPr/>
          </p:nvSpPr>
          <p:spPr>
            <a:xfrm>
              <a:off x="2777924" y="2491451"/>
              <a:ext cx="1169043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1CDC7208-F43E-80A0-6733-1BB4E3D9733F}"/>
                </a:ext>
              </a:extLst>
            </p:cNvPr>
            <p:cNvSpPr txBox="1"/>
            <p:nvPr/>
          </p:nvSpPr>
          <p:spPr>
            <a:xfrm>
              <a:off x="2686456" y="2459493"/>
              <a:ext cx="1885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0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2569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NoConcat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Evaluation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/>
              <a:t>network </a:t>
            </a:r>
            <a:r>
              <a:rPr lang="it-IT" sz="1600" b="1" dirty="0" err="1"/>
              <a:t>evaluation</a:t>
            </a:r>
            <a:r>
              <a:rPr lang="it-IT" sz="1600" b="1" dirty="0"/>
              <a:t> (NO </a:t>
            </a:r>
            <a:r>
              <a:rPr lang="it-IT" sz="1600" b="1" dirty="0" err="1"/>
              <a:t>concatenation</a:t>
            </a:r>
            <a:r>
              <a:rPr lang="it-IT" sz="1600" b="1" dirty="0"/>
              <a:t>)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0.49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83.67%</a:t>
            </a:r>
            <a:r>
              <a:rPr lang="it-IT" sz="16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9CE506-D56D-C262-F4D7-5BD971043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/>
          <a:stretch/>
        </p:blipFill>
        <p:spPr bwMode="auto">
          <a:xfrm>
            <a:off x="179341" y="2338086"/>
            <a:ext cx="4436031" cy="295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9A678C-9BAD-A929-560B-BFB7EDF9B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/>
          <a:stretch/>
        </p:blipFill>
        <p:spPr bwMode="auto">
          <a:xfrm>
            <a:off x="4380179" y="2338085"/>
            <a:ext cx="4436031" cy="295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CF38C89-4574-BEF5-6B5C-07EDEF432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03" b="88657"/>
          <a:stretch/>
        </p:blipFill>
        <p:spPr bwMode="auto">
          <a:xfrm>
            <a:off x="622106" y="1956624"/>
            <a:ext cx="2696968" cy="3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A906ACF-50AB-E7F3-4AB9-5A3CE45EE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03" b="88657"/>
          <a:stretch/>
        </p:blipFill>
        <p:spPr bwMode="auto">
          <a:xfrm>
            <a:off x="4822944" y="1956624"/>
            <a:ext cx="2696968" cy="3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7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29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NoConcat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Evaluation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9503BA7-C7E7-D4E5-C4F0-634D5D11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6" y="2051342"/>
            <a:ext cx="1327241" cy="2034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7864ED8-DD07-9B71-3C5A-984F0973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779" y="2050393"/>
            <a:ext cx="1514142" cy="20409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5E28B67-6C22-6434-D938-CCEB1FC79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205" y="2051342"/>
            <a:ext cx="1381787" cy="204091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C40883D4-1493-4ECA-62C9-481C7BAF3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580" y="2057856"/>
            <a:ext cx="3005281" cy="20344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6EA6AF4-8055-AFF2-F980-8258FFCC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98" y="4571697"/>
            <a:ext cx="1674535" cy="2137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395ED694-AC53-13AC-B373-EB412428A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857" y="4571697"/>
            <a:ext cx="1717348" cy="213752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DF893E41-0941-93B1-3844-98982F3D6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8681" y="4571698"/>
            <a:ext cx="1368276" cy="2137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53414A5F-1D58-C107-D471-B2B6E04D77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3595" y="4385057"/>
            <a:ext cx="1003535" cy="2325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0B11B21C-58FE-3CA3-A712-2B45E3853D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3395" y="4235261"/>
            <a:ext cx="965840" cy="2475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032C628-2691-8957-69F9-08B9BFA8585D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1649087" y="3068542"/>
            <a:ext cx="344692" cy="23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22E79C52-06F8-2F08-5F98-3FAFBB5A9962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3507921" y="3070851"/>
            <a:ext cx="338284" cy="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3FAA3EAF-EB37-B42B-F7B1-6915D7066B2E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>
            <a:off x="5227992" y="3071800"/>
            <a:ext cx="419588" cy="3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EA4A37E5-AE62-1A56-DB85-64005693B758}"/>
              </a:ext>
            </a:extLst>
          </p:cNvPr>
          <p:cNvCxnSpPr>
            <a:stCxn id="23" idx="3"/>
          </p:cNvCxnSpPr>
          <p:nvPr/>
        </p:nvCxnSpPr>
        <p:spPr>
          <a:xfrm>
            <a:off x="8652861" y="3075057"/>
            <a:ext cx="502638" cy="641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57F95B02-A6BF-3561-ED32-A7197E9EBDB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5640461"/>
            <a:ext cx="252398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A37A188F-3D63-F459-8F8C-49C85E828695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1926933" y="5640461"/>
            <a:ext cx="2019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0" name="Connettore 2 5119">
            <a:extLst>
              <a:ext uri="{FF2B5EF4-FFF2-40B4-BE49-F238E27FC236}">
                <a16:creationId xmlns:a16="http://schemas.microsoft.com/office/drawing/2014/main" id="{99E904C4-D95B-66C5-F2E1-6B4338954ACF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3846205" y="5640461"/>
            <a:ext cx="13247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3" name="Connettore 2 5122">
            <a:extLst>
              <a:ext uri="{FF2B5EF4-FFF2-40B4-BE49-F238E27FC236}">
                <a16:creationId xmlns:a16="http://schemas.microsoft.com/office/drawing/2014/main" id="{B1070AF1-896F-0F71-801B-70D1BB7206F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346957" y="5640462"/>
            <a:ext cx="2666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7" name="Connettore 2 5126">
            <a:extLst>
              <a:ext uri="{FF2B5EF4-FFF2-40B4-BE49-F238E27FC236}">
                <a16:creationId xmlns:a16="http://schemas.microsoft.com/office/drawing/2014/main" id="{8749092E-F564-6EB6-AE04-139932D4ED99}"/>
              </a:ext>
            </a:extLst>
          </p:cNvPr>
          <p:cNvCxnSpPr>
            <a:cxnSpLocks/>
          </p:cNvCxnSpPr>
          <p:nvPr/>
        </p:nvCxnSpPr>
        <p:spPr>
          <a:xfrm>
            <a:off x="6617130" y="5640460"/>
            <a:ext cx="2862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1" name="Connettore diritto 5130">
            <a:extLst>
              <a:ext uri="{FF2B5EF4-FFF2-40B4-BE49-F238E27FC236}">
                <a16:creationId xmlns:a16="http://schemas.microsoft.com/office/drawing/2014/main" id="{9DA4DFF6-72A3-DA7A-77C2-50824C81173E}"/>
              </a:ext>
            </a:extLst>
          </p:cNvPr>
          <p:cNvCxnSpPr>
            <a:cxnSpLocks/>
          </p:cNvCxnSpPr>
          <p:nvPr/>
        </p:nvCxnSpPr>
        <p:spPr>
          <a:xfrm>
            <a:off x="6860431" y="1490445"/>
            <a:ext cx="2174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Connettore diritto 5131">
            <a:extLst>
              <a:ext uri="{FF2B5EF4-FFF2-40B4-BE49-F238E27FC236}">
                <a16:creationId xmlns:a16="http://schemas.microsoft.com/office/drawing/2014/main" id="{3ECEB1A6-489B-DC19-BA4D-67BBD124BB06}"/>
              </a:ext>
            </a:extLst>
          </p:cNvPr>
          <p:cNvCxnSpPr>
            <a:cxnSpLocks/>
          </p:cNvCxnSpPr>
          <p:nvPr/>
        </p:nvCxnSpPr>
        <p:spPr>
          <a:xfrm>
            <a:off x="6860431" y="1342171"/>
            <a:ext cx="2174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3" name="CasellaDiTesto 5132">
            <a:extLst>
              <a:ext uri="{FF2B5EF4-FFF2-40B4-BE49-F238E27FC236}">
                <a16:creationId xmlns:a16="http://schemas.microsoft.com/office/drawing/2014/main" id="{EA526DFB-0FCF-FC0B-5E1C-84D4706DB97F}"/>
              </a:ext>
            </a:extLst>
          </p:cNvPr>
          <p:cNvSpPr txBox="1"/>
          <p:nvPr/>
        </p:nvSpPr>
        <p:spPr>
          <a:xfrm>
            <a:off x="7077919" y="1203487"/>
            <a:ext cx="1915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Normal</a:t>
            </a:r>
            <a:r>
              <a:rPr lang="it-IT" sz="1000" dirty="0"/>
              <a:t> </a:t>
            </a:r>
            <a:r>
              <a:rPr lang="it-IT" sz="1000" dirty="0" err="1"/>
              <a:t>cell</a:t>
            </a:r>
            <a:endParaRPr lang="it-IT" sz="1000" dirty="0"/>
          </a:p>
          <a:p>
            <a:r>
              <a:rPr lang="it-IT" sz="1000" dirty="0" err="1"/>
              <a:t>Reduction</a:t>
            </a:r>
            <a:r>
              <a:rPr lang="it-IT" sz="1000" dirty="0"/>
              <a:t> </a:t>
            </a:r>
            <a:r>
              <a:rPr lang="it-IT" sz="1000" dirty="0" err="1"/>
              <a:t>cell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88806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40779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Due to a </a:t>
            </a:r>
            <a:r>
              <a:rPr lang="it-IT" sz="1600" dirty="0" err="1"/>
              <a:t>rising</a:t>
            </a:r>
            <a:r>
              <a:rPr lang="it-IT" sz="1600" dirty="0"/>
              <a:t> demand for </a:t>
            </a:r>
            <a:r>
              <a:rPr lang="it-IT" sz="1600" dirty="0" err="1"/>
              <a:t>architecture</a:t>
            </a:r>
            <a:r>
              <a:rPr lang="it-IT" sz="1600" dirty="0"/>
              <a:t> design, more </a:t>
            </a:r>
            <a:r>
              <a:rPr lang="it-IT" sz="1600" dirty="0" err="1"/>
              <a:t>complex</a:t>
            </a:r>
            <a:r>
              <a:rPr lang="it-IT" sz="1600" dirty="0"/>
              <a:t> </a:t>
            </a:r>
            <a:r>
              <a:rPr lang="it-IT" sz="1600" dirty="0" err="1"/>
              <a:t>NAs</a:t>
            </a:r>
            <a:r>
              <a:rPr lang="it-IT" sz="1600" dirty="0"/>
              <a:t> are </a:t>
            </a:r>
            <a:r>
              <a:rPr lang="it-IT" sz="1600" dirty="0" err="1"/>
              <a:t>designed</a:t>
            </a:r>
            <a:r>
              <a:rPr lang="it-IT" sz="1600" dirty="0"/>
              <a:t> </a:t>
            </a:r>
            <a:r>
              <a:rPr lang="it-IT" sz="1600" dirty="0" err="1"/>
              <a:t>manually</a:t>
            </a:r>
            <a:r>
              <a:rPr lang="it-IT" sz="1600" dirty="0"/>
              <a:t> by human </a:t>
            </a:r>
            <a:r>
              <a:rPr lang="it-IT" sz="1600" dirty="0" err="1"/>
              <a:t>experts</a:t>
            </a:r>
            <a:r>
              <a:rPr lang="it-IT" sz="1600" dirty="0"/>
              <a:t> </a:t>
            </a:r>
            <a:r>
              <a:rPr lang="it-IT" sz="1600" dirty="0">
                <a:sym typeface="Wingdings" panose="05000000000000000000" pitchFamily="2" charset="2"/>
              </a:rPr>
              <a:t> time-</a:t>
            </a:r>
            <a:r>
              <a:rPr lang="it-IT" sz="1600" dirty="0" err="1">
                <a:sym typeface="Wingdings" panose="05000000000000000000" pitchFamily="2" charset="2"/>
              </a:rPr>
              <a:t>consuming</a:t>
            </a:r>
            <a:r>
              <a:rPr lang="it-IT" sz="1600" dirty="0">
                <a:sym typeface="Wingdings" panose="05000000000000000000" pitchFamily="2" charset="2"/>
              </a:rPr>
              <a:t> and </a:t>
            </a:r>
            <a:r>
              <a:rPr lang="it-IT" sz="1600" dirty="0" err="1">
                <a:sym typeface="Wingdings" panose="05000000000000000000" pitchFamily="2" charset="2"/>
              </a:rPr>
              <a:t>error</a:t>
            </a:r>
            <a:r>
              <a:rPr lang="it-IT" sz="1600" dirty="0">
                <a:sym typeface="Wingdings" panose="05000000000000000000" pitchFamily="2" charset="2"/>
              </a:rPr>
              <a:t>-prone </a:t>
            </a:r>
            <a:r>
              <a:rPr lang="it-IT" sz="1600" dirty="0" err="1">
                <a:sym typeface="Wingdings" panose="05000000000000000000" pitchFamily="2" charset="2"/>
              </a:rPr>
              <a:t>process</a:t>
            </a:r>
            <a:r>
              <a:rPr lang="it-IT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92929"/>
                </a:solidFill>
                <a:effectLst/>
              </a:rPr>
              <a:t>The idea behind this field is to explore how can we automatically search deep learning model architectures.</a:t>
            </a:r>
            <a:endParaRPr lang="it-IT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NAS </a:t>
            </a:r>
            <a:r>
              <a:rPr lang="it-IT" sz="1600" dirty="0" err="1">
                <a:sym typeface="Wingdings" panose="05000000000000000000" pitchFamily="2" charset="2"/>
              </a:rPr>
              <a:t>methods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have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outperformed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manually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designed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architectures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>
                <a:sym typeface="Wingdings" panose="05000000000000000000" pitchFamily="2" charset="2"/>
              </a:rPr>
              <a:t>on some tasks (i.e. image </a:t>
            </a:r>
            <a:r>
              <a:rPr lang="it-IT" sz="1600" dirty="0" err="1">
                <a:sym typeface="Wingdings" panose="05000000000000000000" pitchFamily="2" charset="2"/>
              </a:rPr>
              <a:t>classification</a:t>
            </a:r>
            <a:r>
              <a:rPr lang="it-IT" sz="1600" dirty="0">
                <a:sym typeface="Wingdings" panose="05000000000000000000" pitchFamily="2" charset="2"/>
              </a:rPr>
              <a:t> and </a:t>
            </a:r>
            <a:r>
              <a:rPr lang="it-IT" sz="1600" dirty="0" err="1">
                <a:sym typeface="Wingdings" panose="05000000000000000000" pitchFamily="2" charset="2"/>
              </a:rPr>
              <a:t>object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detection</a:t>
            </a:r>
            <a:r>
              <a:rPr lang="it-IT" sz="1600" dirty="0">
                <a:sym typeface="Wingdings" panose="05000000000000000000" pitchFamily="2" charset="2"/>
              </a:rPr>
              <a:t>).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7BF8211-E937-8CD7-C5A0-C2F578AA2E06}"/>
              </a:ext>
            </a:extLst>
          </p:cNvPr>
          <p:cNvSpPr/>
          <p:nvPr/>
        </p:nvSpPr>
        <p:spPr>
          <a:xfrm>
            <a:off x="962591" y="4594675"/>
            <a:ext cx="1623383" cy="850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ysClr val="windowText" lastClr="000000"/>
                </a:solidFill>
              </a:rPr>
              <a:t>Search</a:t>
            </a:r>
            <a:r>
              <a:rPr lang="it-IT" sz="1400" b="1" dirty="0">
                <a:solidFill>
                  <a:sysClr val="windowText" lastClr="000000"/>
                </a:solidFill>
              </a:rPr>
              <a:t> Space </a:t>
            </a:r>
          </a:p>
          <a:p>
            <a:pPr algn="ctr"/>
            <a:r>
              <a:rPr lang="it-IT" sz="14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4E80374-9079-4FB6-6BD9-60238004E173}"/>
              </a:ext>
            </a:extLst>
          </p:cNvPr>
          <p:cNvSpPr/>
          <p:nvPr/>
        </p:nvSpPr>
        <p:spPr>
          <a:xfrm>
            <a:off x="3257274" y="4594675"/>
            <a:ext cx="1623383" cy="850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ysClr val="windowText" lastClr="000000"/>
                </a:solidFill>
              </a:rPr>
              <a:t>Search</a:t>
            </a:r>
            <a:r>
              <a:rPr lang="it-IT" sz="1400" b="1" dirty="0">
                <a:solidFill>
                  <a:sysClr val="windowText" lastClr="000000"/>
                </a:solidFill>
              </a:rPr>
              <a:t> Strategy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9F61C7A-B0AB-685C-1DA4-0492EDB63F10}"/>
              </a:ext>
            </a:extLst>
          </p:cNvPr>
          <p:cNvSpPr/>
          <p:nvPr/>
        </p:nvSpPr>
        <p:spPr>
          <a:xfrm>
            <a:off x="6388600" y="4594675"/>
            <a:ext cx="1623383" cy="850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ysClr val="windowText" lastClr="000000"/>
                </a:solidFill>
              </a:rPr>
              <a:t>Perfomance</a:t>
            </a:r>
            <a:r>
              <a:rPr lang="it-IT" sz="1400" b="1" dirty="0">
                <a:solidFill>
                  <a:sysClr val="windowText" lastClr="000000"/>
                </a:solidFill>
              </a:rPr>
              <a:t> </a:t>
            </a:r>
            <a:r>
              <a:rPr lang="it-IT" sz="1400" b="1" dirty="0" err="1">
                <a:solidFill>
                  <a:sysClr val="windowText" lastClr="000000"/>
                </a:solidFill>
              </a:rPr>
              <a:t>Estimation</a:t>
            </a:r>
            <a:r>
              <a:rPr lang="it-IT" sz="1400" b="1" dirty="0">
                <a:solidFill>
                  <a:sysClr val="windowText" lastClr="000000"/>
                </a:solidFill>
              </a:rPr>
              <a:t> Strategy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D0047AB-F056-4C4A-3772-DEDE85587E6E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585974" y="5020045"/>
            <a:ext cx="6713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1465E94-E77D-4654-8E3A-D32B6D97C967}"/>
              </a:ext>
            </a:extLst>
          </p:cNvPr>
          <p:cNvCxnSpPr>
            <a:cxnSpLocks/>
          </p:cNvCxnSpPr>
          <p:nvPr/>
        </p:nvCxnSpPr>
        <p:spPr>
          <a:xfrm>
            <a:off x="4880656" y="4825205"/>
            <a:ext cx="1507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8540DD0-E5B9-5AF6-6F1D-70876433B0C7}"/>
              </a:ext>
            </a:extLst>
          </p:cNvPr>
          <p:cNvCxnSpPr/>
          <p:nvPr/>
        </p:nvCxnSpPr>
        <p:spPr>
          <a:xfrm flipH="1">
            <a:off x="4880656" y="5191246"/>
            <a:ext cx="1507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3D231048-1505-C5EA-5AB3-CA94019B0966}"/>
                  </a:ext>
                </a:extLst>
              </p:cNvPr>
              <p:cNvSpPr txBox="1"/>
              <p:nvPr/>
            </p:nvSpPr>
            <p:spPr>
              <a:xfrm>
                <a:off x="5073256" y="4363540"/>
                <a:ext cx="1122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200" b="1" dirty="0"/>
                  <a:t>a</a:t>
                </a:r>
                <a:r>
                  <a:rPr lang="it-IT" sz="1200" b="1" dirty="0" err="1"/>
                  <a:t>rchitecture</a:t>
                </a:r>
                <a:r>
                  <a:rPr lang="it-IT" sz="1200" b="1" dirty="0"/>
                  <a:t> </a:t>
                </a:r>
              </a:p>
              <a:p>
                <a:pPr algn="ctr"/>
                <a:r>
                  <a:rPr lang="it-IT" sz="1200" b="1" dirty="0"/>
                  <a:t>a </a:t>
                </a:r>
                <a14:m>
                  <m:oMath xmlns:m="http://schemas.openxmlformats.org/officeDocument/2006/math">
                    <m:r>
                      <a:rPr lang="it-IT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it-IT" sz="1200" b="1" dirty="0"/>
                  <a:t>A</a:t>
                </a:r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3D231048-1505-C5EA-5AB3-CA94019B0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256" y="4363540"/>
                <a:ext cx="1122744" cy="461665"/>
              </a:xfrm>
              <a:prstGeom prst="rect">
                <a:avLst/>
              </a:prstGeom>
              <a:blipFill>
                <a:blip r:embed="rId3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5776E4E-A4EF-0AA2-C562-1CA04C805182}"/>
              </a:ext>
            </a:extLst>
          </p:cNvPr>
          <p:cNvSpPr txBox="1"/>
          <p:nvPr/>
        </p:nvSpPr>
        <p:spPr>
          <a:xfrm>
            <a:off x="5073256" y="5214582"/>
            <a:ext cx="11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performance</a:t>
            </a:r>
          </a:p>
          <a:p>
            <a:pPr algn="ctr"/>
            <a:r>
              <a:rPr lang="it-IT" sz="1200" b="1" dirty="0"/>
              <a:t>estimate of a</a:t>
            </a:r>
          </a:p>
        </p:txBody>
      </p:sp>
    </p:spTree>
    <p:extLst>
      <p:ext uri="{BB962C8B-B14F-4D97-AF65-F5344CB8AC3E}">
        <p14:creationId xmlns:p14="http://schemas.microsoft.com/office/powerpoint/2010/main" val="4231580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30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Network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Evaluation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/>
              <a:t>network </a:t>
            </a:r>
            <a:r>
              <a:rPr lang="it-IT" sz="1600" b="1" dirty="0" err="1"/>
              <a:t>evaluation</a:t>
            </a:r>
            <a:r>
              <a:rPr lang="it-IT" sz="1600" b="1" dirty="0"/>
              <a:t> (with </a:t>
            </a:r>
            <a:r>
              <a:rPr lang="it-IT" sz="1600" b="1" dirty="0" err="1"/>
              <a:t>concatenation</a:t>
            </a:r>
            <a:r>
              <a:rPr lang="it-IT" sz="1600" b="1" dirty="0"/>
              <a:t>)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0.48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85.81%</a:t>
            </a:r>
            <a:r>
              <a:rPr lang="it-IT" sz="1600" dirty="0"/>
              <a:t>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7F52485-CE59-1AEF-5CB9-FFFFE14A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8" y="1811566"/>
            <a:ext cx="4319286" cy="32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FD986DD-9429-7478-F4ED-E42601FF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79" y="1811566"/>
            <a:ext cx="4319286" cy="32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51D3944F-9757-7A8E-77E4-93C243AF7336}"/>
              </a:ext>
            </a:extLst>
          </p:cNvPr>
          <p:cNvGrpSpPr/>
          <p:nvPr/>
        </p:nvGrpSpPr>
        <p:grpSpPr>
          <a:xfrm>
            <a:off x="2743091" y="2235839"/>
            <a:ext cx="1771273" cy="615553"/>
            <a:chOff x="2673364" y="2468970"/>
            <a:chExt cx="1692357" cy="57845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4A66D49B-1010-277B-76E3-2E97CEEB9715}"/>
                </a:ext>
              </a:extLst>
            </p:cNvPr>
            <p:cNvSpPr/>
            <p:nvPr/>
          </p:nvSpPr>
          <p:spPr>
            <a:xfrm>
              <a:off x="2777924" y="2491451"/>
              <a:ext cx="1123391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0C63E4B-E690-E0A7-DB89-A35F9EE6A5B7}"/>
                </a:ext>
              </a:extLst>
            </p:cNvPr>
            <p:cNvSpPr txBox="1"/>
            <p:nvPr/>
          </p:nvSpPr>
          <p:spPr>
            <a:xfrm>
              <a:off x="2673364" y="2468970"/>
              <a:ext cx="1692357" cy="57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74353CD4-2E20-2C22-5653-49D315ADCACC}"/>
              </a:ext>
            </a:extLst>
          </p:cNvPr>
          <p:cNvGrpSpPr/>
          <p:nvPr/>
        </p:nvGrpSpPr>
        <p:grpSpPr>
          <a:xfrm>
            <a:off x="6918547" y="2232477"/>
            <a:ext cx="1895474" cy="615553"/>
            <a:chOff x="2686456" y="2459493"/>
            <a:chExt cx="1885544" cy="578457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AD8C04B-0019-876F-082B-84935485966C}"/>
                </a:ext>
              </a:extLst>
            </p:cNvPr>
            <p:cNvSpPr/>
            <p:nvPr/>
          </p:nvSpPr>
          <p:spPr>
            <a:xfrm>
              <a:off x="2777924" y="2491451"/>
              <a:ext cx="1169043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75A1EAE-992E-FBDA-BA38-36F720DBDBA2}"/>
                </a:ext>
              </a:extLst>
            </p:cNvPr>
            <p:cNvSpPr txBox="1"/>
            <p:nvPr/>
          </p:nvSpPr>
          <p:spPr>
            <a:xfrm>
              <a:off x="2686456" y="2459493"/>
              <a:ext cx="1885544" cy="57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822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31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D6DF05-59FC-5E00-FA8F-E9B8A1DD2A20}"/>
              </a:ext>
            </a:extLst>
          </p:cNvPr>
          <p:cNvSpPr txBox="1"/>
          <p:nvPr/>
        </p:nvSpPr>
        <p:spPr>
          <a:xfrm>
            <a:off x="457171" y="1963966"/>
            <a:ext cx="8229629" cy="426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Architecture parameters</a:t>
            </a:r>
            <a:r>
              <a:rPr lang="en-US" sz="1400" i="1" dirty="0"/>
              <a:t>:</a:t>
            </a:r>
            <a:r>
              <a:rPr lang="en-US" sz="1400" dirty="0"/>
              <a:t> a </a:t>
            </a:r>
            <a:r>
              <a:rPr lang="en-US" sz="1400" b="1" dirty="0"/>
              <a:t>single blueprint </a:t>
            </a:r>
            <a:r>
              <a:rPr lang="en-US" sz="1400" dirty="0"/>
              <a:t>with </a:t>
            </a:r>
            <a:r>
              <a:rPr lang="en-US" sz="1400" b="1" dirty="0"/>
              <a:t>9 cells </a:t>
            </a:r>
            <a:r>
              <a:rPr lang="en-US" sz="1400" dirty="0"/>
              <a:t>consist of </a:t>
            </a:r>
            <a:r>
              <a:rPr lang="en-US" sz="1400" b="1" dirty="0"/>
              <a:t>5 nodes</a:t>
            </a:r>
            <a:r>
              <a:rPr lang="en-US" sz="1400" dirty="0"/>
              <a:t>; initial number of </a:t>
            </a:r>
            <a:r>
              <a:rPr lang="en-US" sz="1400" b="1" dirty="0"/>
              <a:t>channels 16.</a:t>
            </a:r>
            <a:endParaRPr lang="en-US" sz="14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Evolution parameters</a:t>
            </a:r>
            <a:r>
              <a:rPr lang="en-US" sz="1400" i="1" dirty="0"/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Generations: </a:t>
            </a:r>
            <a:r>
              <a:rPr lang="en-US" sz="1400" b="1" dirty="0"/>
              <a:t>72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Initial population: </a:t>
            </a:r>
            <a:r>
              <a:rPr lang="en-US" sz="1400" b="1" dirty="0"/>
              <a:t>6 species </a:t>
            </a:r>
            <a:r>
              <a:rPr lang="en-US" sz="1400" dirty="0"/>
              <a:t>for each subpopulation, with </a:t>
            </a:r>
            <a:r>
              <a:rPr lang="en-US" sz="1400" b="1" dirty="0"/>
              <a:t>3 individuals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Number of offspring: </a:t>
            </a:r>
            <a:r>
              <a:rPr lang="en-US" sz="1400" b="1" dirty="0"/>
              <a:t>1-4</a:t>
            </a:r>
            <a:r>
              <a:rPr lang="en-US" sz="1400" dirty="0"/>
              <a:t> (based on fitness) for each species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Mutation rate: </a:t>
            </a:r>
            <a:r>
              <a:rPr lang="en-US" sz="1400" b="1" dirty="0"/>
              <a:t>20%</a:t>
            </a:r>
            <a:r>
              <a:rPr lang="en-US" sz="1400" dirty="0"/>
              <a:t> and maximum mutation rate: </a:t>
            </a:r>
            <a:r>
              <a:rPr lang="en-US" sz="1400" b="1" dirty="0"/>
              <a:t>30%</a:t>
            </a:r>
            <a:endParaRPr lang="en-US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Number of “kills”: </a:t>
            </a:r>
            <a:r>
              <a:rPr lang="en-US" sz="1400" b="1" dirty="0"/>
              <a:t>2 individuals </a:t>
            </a:r>
            <a:r>
              <a:rPr lang="en-US" sz="1400" dirty="0"/>
              <a:t>for each species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Species selection follows an </a:t>
            </a:r>
            <a:r>
              <a:rPr lang="en-US" sz="1400" b="1" dirty="0"/>
              <a:t>exponential distribution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Decisions based on </a:t>
            </a:r>
            <a:r>
              <a:rPr lang="en-US" sz="1400" b="1" dirty="0"/>
              <a:t>accuracy</a:t>
            </a:r>
            <a:r>
              <a:rPr lang="en-US" sz="1400" dirty="0"/>
              <a:t> (fitness mode)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Network number: </a:t>
            </a:r>
            <a:r>
              <a:rPr lang="en-US" sz="1400" b="1" dirty="0"/>
              <a:t>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Dataset</a:t>
            </a:r>
            <a:r>
              <a:rPr lang="en-US" sz="1400" i="1" dirty="0"/>
              <a:t>: </a:t>
            </a:r>
            <a:r>
              <a:rPr lang="en-US" sz="1400" b="1" dirty="0"/>
              <a:t>30% training dataset </a:t>
            </a:r>
            <a:r>
              <a:rPr lang="en-US" sz="1400" dirty="0"/>
              <a:t>of CIFAR-10</a:t>
            </a:r>
            <a:endParaRPr lang="en-US" sz="1400" b="1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/>
              <a:t>Training parameters</a:t>
            </a:r>
            <a:r>
              <a:rPr lang="en-US" sz="1400" i="1" dirty="0"/>
              <a:t>: </a:t>
            </a:r>
            <a:r>
              <a:rPr lang="en-US" sz="1400" dirty="0"/>
              <a:t>epochs: </a:t>
            </a:r>
            <a:r>
              <a:rPr lang="en-US" sz="1400" b="1" dirty="0"/>
              <a:t>8</a:t>
            </a:r>
            <a:r>
              <a:rPr lang="en-US" sz="1400" dirty="0"/>
              <a:t>, batch size: </a:t>
            </a:r>
            <a:r>
              <a:rPr lang="en-US" sz="1400" b="1" dirty="0"/>
              <a:t>256</a:t>
            </a:r>
            <a:r>
              <a:rPr lang="en-US" sz="1400" dirty="0"/>
              <a:t>, learning rate: </a:t>
            </a:r>
            <a:r>
              <a:rPr lang="en-US" sz="1400" b="1" dirty="0"/>
              <a:t>1x10</a:t>
            </a:r>
            <a:r>
              <a:rPr lang="en-US" sz="1400" b="1" baseline="30000" dirty="0"/>
              <a:t>-3</a:t>
            </a:r>
            <a:r>
              <a:rPr lang="en-US" sz="1400" dirty="0"/>
              <a:t>, optimizer: </a:t>
            </a:r>
            <a:r>
              <a:rPr lang="en-US" sz="1400" b="1" dirty="0" err="1"/>
              <a:t>AdamW</a:t>
            </a:r>
            <a:r>
              <a:rPr lang="en-US" sz="1400" dirty="0"/>
              <a:t>, criterion: </a:t>
            </a:r>
            <a:r>
              <a:rPr lang="en-US" sz="1400" b="1" dirty="0" err="1"/>
              <a:t>CrossEntropyLoss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02269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32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5253288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4958013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FAE3D1-E071-3EBB-1A52-D3201FB7E2DC}"/>
              </a:ext>
            </a:extLst>
          </p:cNvPr>
          <p:cNvSpPr txBox="1"/>
          <p:nvPr/>
        </p:nvSpPr>
        <p:spPr>
          <a:xfrm>
            <a:off x="473098" y="5387117"/>
            <a:ext cx="843887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</a:t>
            </a:r>
            <a:r>
              <a:rPr lang="it-IT" sz="1600" b="1" dirty="0" err="1"/>
              <a:t>search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normal</a:t>
            </a:r>
            <a:r>
              <a:rPr lang="it-IT" sz="1600" dirty="0"/>
              <a:t> and </a:t>
            </a:r>
            <a:r>
              <a:rPr lang="it-IT" sz="1600" dirty="0" err="1"/>
              <a:t>reduction</a:t>
            </a:r>
            <a:r>
              <a:rPr lang="it-IT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b="1" dirty="0" err="1"/>
              <a:t>accuracy</a:t>
            </a:r>
            <a:endParaRPr lang="it-IT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for </a:t>
            </a:r>
            <a:r>
              <a:rPr lang="it-IT" sz="1600" dirty="0" err="1"/>
              <a:t>cell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in 72 generations </a:t>
            </a:r>
            <a:r>
              <a:rPr lang="it-IT" sz="1600" dirty="0">
                <a:latin typeface="Grotesque" panose="020B0504020202020204" pitchFamily="34" charset="0"/>
              </a:rPr>
              <a:t>≈</a:t>
            </a:r>
            <a:r>
              <a:rPr lang="it-IT" sz="1600" dirty="0"/>
              <a:t> </a:t>
            </a:r>
            <a:r>
              <a:rPr lang="it-IT" sz="1600" b="1" dirty="0"/>
              <a:t>24 hours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213F792-12C4-D576-CD33-0845A33F2329}"/>
              </a:ext>
            </a:extLst>
          </p:cNvPr>
          <p:cNvSpPr/>
          <p:nvPr/>
        </p:nvSpPr>
        <p:spPr>
          <a:xfrm>
            <a:off x="7530874" y="1081400"/>
            <a:ext cx="203200" cy="195289"/>
          </a:xfrm>
          <a:prstGeom prst="rect">
            <a:avLst/>
          </a:prstGeom>
          <a:solidFill>
            <a:srgbClr val="416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2DD7B15-C2AF-B6EB-02A6-623BD6BDEC9C}"/>
              </a:ext>
            </a:extLst>
          </p:cNvPr>
          <p:cNvSpPr/>
          <p:nvPr/>
        </p:nvSpPr>
        <p:spPr>
          <a:xfrm>
            <a:off x="7530874" y="1389103"/>
            <a:ext cx="203200" cy="195289"/>
          </a:xfrm>
          <a:prstGeom prst="rect">
            <a:avLst/>
          </a:prstGeom>
          <a:solidFill>
            <a:srgbClr val="C715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FA4F4AB-F02F-68D9-742A-32A0CFEA03B2}"/>
              </a:ext>
            </a:extLst>
          </p:cNvPr>
          <p:cNvSpPr/>
          <p:nvPr/>
        </p:nvSpPr>
        <p:spPr>
          <a:xfrm>
            <a:off x="7530874" y="1696806"/>
            <a:ext cx="203200" cy="195289"/>
          </a:xfrm>
          <a:prstGeom prst="rect">
            <a:avLst/>
          </a:prstGeom>
          <a:solidFill>
            <a:srgbClr val="228B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60C426E-8F25-BD64-D8AF-CEBF02C508E5}"/>
              </a:ext>
            </a:extLst>
          </p:cNvPr>
          <p:cNvSpPr txBox="1"/>
          <p:nvPr/>
        </p:nvSpPr>
        <p:spPr>
          <a:xfrm>
            <a:off x="7768843" y="1055743"/>
            <a:ext cx="1095146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300"/>
              </a:spcAft>
            </a:pPr>
            <a:r>
              <a:rPr lang="it-IT" sz="1000" b="1" dirty="0"/>
              <a:t>Top 1 </a:t>
            </a:r>
            <a:r>
              <a:rPr lang="it-IT" sz="1000" b="1" dirty="0" err="1"/>
              <a:t>Species</a:t>
            </a:r>
            <a:endParaRPr lang="it-IT" sz="900" b="1" dirty="0"/>
          </a:p>
          <a:p>
            <a:pPr>
              <a:spcAft>
                <a:spcPts val="1300"/>
              </a:spcAft>
            </a:pPr>
            <a:r>
              <a:rPr lang="it-IT" sz="1000" b="1" dirty="0"/>
              <a:t>Top 2 </a:t>
            </a:r>
            <a:r>
              <a:rPr lang="it-IT" sz="1000" b="1" dirty="0" err="1"/>
              <a:t>Species</a:t>
            </a:r>
            <a:r>
              <a:rPr lang="it-IT" sz="1000" b="1" dirty="0"/>
              <a:t> </a:t>
            </a:r>
          </a:p>
          <a:p>
            <a:pPr>
              <a:spcAft>
                <a:spcPts val="1300"/>
              </a:spcAft>
            </a:pPr>
            <a:r>
              <a:rPr lang="it-IT" sz="1000" b="1" dirty="0"/>
              <a:t>Top 3 </a:t>
            </a:r>
            <a:r>
              <a:rPr lang="it-IT" sz="1000" b="1" dirty="0" err="1"/>
              <a:t>Species</a:t>
            </a:r>
            <a:endParaRPr lang="it-IT" sz="1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83D3E5-2CAC-501E-CAFA-3E28FF75E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50" y="2148257"/>
            <a:ext cx="4272823" cy="32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4EA7DD-AE06-39E3-A26A-8D394D02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43" y="2165378"/>
            <a:ext cx="4272823" cy="32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23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33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25CD2-F8A8-413F-EE87-BE939E569CF5}"/>
              </a:ext>
            </a:extLst>
          </p:cNvPr>
          <p:cNvSpPr txBox="1"/>
          <p:nvPr/>
        </p:nvSpPr>
        <p:spPr>
          <a:xfrm>
            <a:off x="391862" y="1889666"/>
            <a:ext cx="843887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/>
              <a:t>At the end of the </a:t>
            </a:r>
            <a:r>
              <a:rPr lang="it-IT" sz="1600" dirty="0" err="1"/>
              <a:t>search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395F59-EA86-9217-9374-0BA716E75BED}"/>
              </a:ext>
            </a:extLst>
          </p:cNvPr>
          <p:cNvSpPr txBox="1"/>
          <p:nvPr/>
        </p:nvSpPr>
        <p:spPr>
          <a:xfrm>
            <a:off x="1630779" y="6042944"/>
            <a:ext cx="1850049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NORMAL CELL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FD62B0-A79D-753E-CED6-51C2D433D8CA}"/>
              </a:ext>
            </a:extLst>
          </p:cNvPr>
          <p:cNvSpPr txBox="1"/>
          <p:nvPr/>
        </p:nvSpPr>
        <p:spPr>
          <a:xfrm>
            <a:off x="5418205" y="6042944"/>
            <a:ext cx="209501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u="sng" dirty="0"/>
              <a:t>BEST REDUCTION CELL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DA6F20-1C96-689E-E90B-3DF56379A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9" t="-4386" r="-6549" b="-4386"/>
          <a:stretch/>
        </p:blipFill>
        <p:spPr bwMode="auto">
          <a:xfrm>
            <a:off x="1056881" y="2394137"/>
            <a:ext cx="2997843" cy="3729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8A0F167-DB90-7957-944F-AEC0BC1AF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42" t="-4606" r="-5314" b="-5404"/>
          <a:stretch/>
        </p:blipFill>
        <p:spPr bwMode="auto">
          <a:xfrm>
            <a:off x="5014882" y="2388012"/>
            <a:ext cx="2901662" cy="37359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359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configuration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Architecture Evaluation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856781-B9EF-746F-ED0A-2DA2E04151CA}"/>
              </a:ext>
            </a:extLst>
          </p:cNvPr>
          <p:cNvSpPr txBox="1"/>
          <p:nvPr/>
        </p:nvSpPr>
        <p:spPr>
          <a:xfrm>
            <a:off x="497682" y="2075194"/>
            <a:ext cx="7616171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Dataset</a:t>
            </a:r>
            <a:r>
              <a:rPr lang="en-US" sz="1600" i="1" dirty="0"/>
              <a:t>: </a:t>
            </a:r>
            <a:r>
              <a:rPr lang="en-US" sz="1600" b="1" dirty="0"/>
              <a:t>entire dataset </a:t>
            </a:r>
            <a:r>
              <a:rPr lang="en-US" sz="1600" dirty="0"/>
              <a:t>of CIFAR-10 (divided in training and test)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Architecture parameters</a:t>
            </a:r>
            <a:r>
              <a:rPr lang="en-US" sz="1600" i="1" dirty="0"/>
              <a:t>:</a:t>
            </a:r>
            <a:r>
              <a:rPr lang="en-US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23 cells </a:t>
            </a:r>
            <a:r>
              <a:rPr lang="en-US" sz="1600" dirty="0"/>
              <a:t>consist of </a:t>
            </a:r>
            <a:r>
              <a:rPr lang="en-US" sz="1600" b="1" dirty="0"/>
              <a:t>5 nodes </a:t>
            </a:r>
            <a:r>
              <a:rPr lang="en-US" sz="1600" dirty="0"/>
              <a:t>(network built stacking the best normal cell and the best reduction cell find at the end of architecture search)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initial number of </a:t>
            </a:r>
            <a:r>
              <a:rPr lang="en-US" sz="1600" b="1" dirty="0"/>
              <a:t>channels increased to 36</a:t>
            </a:r>
            <a:r>
              <a:rPr lang="en-US" sz="1600" dirty="0"/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u="sng" dirty="0"/>
              <a:t>Training parameters</a:t>
            </a:r>
            <a:r>
              <a:rPr lang="en-US" sz="1600" i="1" dirty="0"/>
              <a:t>: </a:t>
            </a:r>
            <a:r>
              <a:rPr lang="en-US" sz="1600" dirty="0"/>
              <a:t>same as architecture search, except for the </a:t>
            </a:r>
            <a:r>
              <a:rPr lang="en-US" sz="1600" b="1" dirty="0"/>
              <a:t>epochs</a:t>
            </a:r>
            <a:r>
              <a:rPr lang="en-US" sz="1600" dirty="0"/>
              <a:t> (</a:t>
            </a:r>
            <a:r>
              <a:rPr lang="en-US" sz="1600" b="1" dirty="0"/>
              <a:t>60</a:t>
            </a:r>
            <a:r>
              <a:rPr lang="en-US" sz="1600" dirty="0"/>
              <a:t>) and the </a:t>
            </a:r>
            <a:r>
              <a:rPr lang="en-US" sz="1600" b="1" dirty="0"/>
              <a:t>batch size </a:t>
            </a:r>
            <a:r>
              <a:rPr lang="en-US" sz="1600" dirty="0"/>
              <a:t>which is </a:t>
            </a:r>
            <a:r>
              <a:rPr lang="en-US" sz="1600" b="1" dirty="0"/>
              <a:t>decreased to 96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4269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Experiments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and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1C5423-3B20-C893-5639-689AFF1D1076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Neuro-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evolution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results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Cell Evaluation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85F52F-2C32-4F68-7F46-3E657B2275A7}"/>
              </a:ext>
            </a:extLst>
          </p:cNvPr>
          <p:cNvSpPr txBox="1"/>
          <p:nvPr/>
        </p:nvSpPr>
        <p:spPr>
          <a:xfrm>
            <a:off x="473098" y="5387117"/>
            <a:ext cx="8438876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Results</a:t>
            </a:r>
            <a:r>
              <a:rPr lang="it-IT" sz="1600" dirty="0"/>
              <a:t> for </a:t>
            </a:r>
            <a:r>
              <a:rPr lang="it-IT" sz="1600" b="1" dirty="0" err="1"/>
              <a:t>cell</a:t>
            </a:r>
            <a:r>
              <a:rPr lang="it-IT" sz="1600" b="1" dirty="0"/>
              <a:t> </a:t>
            </a:r>
            <a:r>
              <a:rPr lang="it-IT" sz="1600" b="1" dirty="0" err="1"/>
              <a:t>evaluation</a:t>
            </a:r>
            <a:r>
              <a:rPr lang="it-IT" sz="1600" b="1" dirty="0"/>
              <a:t> </a:t>
            </a:r>
            <a:r>
              <a:rPr lang="it-IT" sz="1600" dirty="0" err="1"/>
              <a:t>throughout</a:t>
            </a:r>
            <a:r>
              <a:rPr lang="it-IT" sz="1600" dirty="0"/>
              <a:t> </a:t>
            </a:r>
            <a:r>
              <a:rPr lang="it-IT" sz="1600" dirty="0" err="1"/>
              <a:t>epochs</a:t>
            </a:r>
            <a:r>
              <a:rPr lang="it-IT" sz="1600" dirty="0"/>
              <a:t> and </a:t>
            </a:r>
            <a:r>
              <a:rPr lang="it-IT" sz="1600" dirty="0" err="1"/>
              <a:t>elapsed</a:t>
            </a:r>
            <a:r>
              <a:rPr lang="it-IT" sz="1600" dirty="0"/>
              <a:t> time (in minutes)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Training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loss</a:t>
            </a:r>
            <a:r>
              <a:rPr lang="it-IT" sz="1600" dirty="0"/>
              <a:t>: </a:t>
            </a:r>
            <a:r>
              <a:rPr lang="it-IT" sz="1600" b="1" dirty="0"/>
              <a:t>best </a:t>
            </a:r>
            <a:r>
              <a:rPr lang="it-IT" sz="1600" b="1" dirty="0" err="1"/>
              <a:t>loss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</a:t>
            </a:r>
            <a:r>
              <a:rPr lang="it-IT" sz="1600" b="1" dirty="0"/>
              <a:t>0.5</a:t>
            </a:r>
            <a:r>
              <a:rPr lang="it-IT" sz="1600" dirty="0"/>
              <a:t> (with </a:t>
            </a:r>
            <a:r>
              <a:rPr lang="it-IT" sz="1600" dirty="0" err="1"/>
              <a:t>corresponding</a:t>
            </a:r>
            <a:r>
              <a:rPr lang="it-IT" sz="1600" dirty="0"/>
              <a:t> </a:t>
            </a:r>
            <a:r>
              <a:rPr lang="it-IT" sz="1600" b="1" dirty="0" err="1"/>
              <a:t>accuracy</a:t>
            </a:r>
            <a:r>
              <a:rPr lang="it-IT" sz="1600" b="1" dirty="0"/>
              <a:t> 83.81%</a:t>
            </a:r>
            <a:r>
              <a:rPr lang="it-IT" sz="1600" dirty="0"/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49FB9FC-0138-633B-0351-6392C389A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/>
          <a:stretch/>
        </p:blipFill>
        <p:spPr bwMode="auto">
          <a:xfrm>
            <a:off x="389496" y="2390172"/>
            <a:ext cx="4303040" cy="287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A1FE46-1D64-5E74-2A9B-508187EA0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4"/>
          <a:stretch/>
        </p:blipFill>
        <p:spPr bwMode="auto">
          <a:xfrm>
            <a:off x="4572000" y="2390170"/>
            <a:ext cx="4303040" cy="28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8DA1BAA-E85E-0342-AEF4-FCF4EBEE2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56" b="88306"/>
          <a:stretch/>
        </p:blipFill>
        <p:spPr bwMode="auto">
          <a:xfrm>
            <a:off x="823547" y="2038266"/>
            <a:ext cx="2579410" cy="3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E96365B-EC71-561D-705A-E81333951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56" b="88306"/>
          <a:stretch/>
        </p:blipFill>
        <p:spPr bwMode="auto">
          <a:xfrm>
            <a:off x="5006051" y="2034349"/>
            <a:ext cx="2579410" cy="3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E0D84A94-888B-1D62-9FA9-BA6279AD3AE6}"/>
              </a:ext>
            </a:extLst>
          </p:cNvPr>
          <p:cNvGrpSpPr/>
          <p:nvPr/>
        </p:nvGrpSpPr>
        <p:grpSpPr>
          <a:xfrm>
            <a:off x="2892647" y="2459783"/>
            <a:ext cx="1971454" cy="615553"/>
            <a:chOff x="2686456" y="2459493"/>
            <a:chExt cx="1885544" cy="578457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F6688329-AF03-C3E8-E768-56B0875574C5}"/>
                </a:ext>
              </a:extLst>
            </p:cNvPr>
            <p:cNvSpPr/>
            <p:nvPr/>
          </p:nvSpPr>
          <p:spPr>
            <a:xfrm>
              <a:off x="2777924" y="2491451"/>
              <a:ext cx="1169043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2FCDA84-5537-2B0D-31A3-509C575BF16D}"/>
                </a:ext>
              </a:extLst>
            </p:cNvPr>
            <p:cNvSpPr txBox="1"/>
            <p:nvPr/>
          </p:nvSpPr>
          <p:spPr>
            <a:xfrm>
              <a:off x="2686456" y="2459493"/>
              <a:ext cx="1885544" cy="57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52C0C306-E6EE-6C96-2130-B2A58A868C46}"/>
              </a:ext>
            </a:extLst>
          </p:cNvPr>
          <p:cNvGrpSpPr/>
          <p:nvPr/>
        </p:nvGrpSpPr>
        <p:grpSpPr>
          <a:xfrm>
            <a:off x="7075151" y="2459783"/>
            <a:ext cx="1971454" cy="615553"/>
            <a:chOff x="2686456" y="2459493"/>
            <a:chExt cx="1885544" cy="578457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F7EDF8F4-1FFD-C739-FCC2-EA79D3E45F11}"/>
                </a:ext>
              </a:extLst>
            </p:cNvPr>
            <p:cNvSpPr/>
            <p:nvPr/>
          </p:nvSpPr>
          <p:spPr>
            <a:xfrm>
              <a:off x="2777924" y="2491451"/>
              <a:ext cx="1169043" cy="5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F0C309EC-CC7E-22C2-33B7-F753DCB411C4}"/>
                </a:ext>
              </a:extLst>
            </p:cNvPr>
            <p:cNvSpPr txBox="1"/>
            <p:nvPr/>
          </p:nvSpPr>
          <p:spPr>
            <a:xfrm>
              <a:off x="2686456" y="2459493"/>
              <a:ext cx="1885544" cy="57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Training Loss</a:t>
              </a: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Top1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Top5 </a:t>
              </a:r>
              <a:r>
                <a:rPr lang="it-IT" sz="850" dirty="0" err="1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Accuracy</a:t>
              </a:r>
              <a:endParaRPr lang="it-IT" sz="85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  <a:p>
              <a:r>
                <a:rPr lang="it-IT" sz="85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Test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520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DDEE7E0A-DFF7-C084-11A0-3752452D2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980656"/>
              </p:ext>
            </p:extLst>
          </p:nvPr>
        </p:nvGraphicFramePr>
        <p:xfrm>
          <a:off x="457200" y="2005539"/>
          <a:ext cx="8229600" cy="17780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36131855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5432469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0938684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20622346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910451763"/>
                    </a:ext>
                  </a:extLst>
                </a:gridCol>
              </a:tblGrid>
              <a:tr h="368847"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DARTS </a:t>
                      </a:r>
                    </a:p>
                    <a:p>
                      <a:pPr algn="ctr"/>
                      <a:r>
                        <a:rPr lang="it-IT" sz="1400" dirty="0"/>
                        <a:t>(CELL)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DARTS </a:t>
                      </a:r>
                      <a:br>
                        <a:rPr lang="it-IT" sz="1400" dirty="0"/>
                      </a:br>
                      <a:r>
                        <a:rPr lang="it-IT" sz="1400" dirty="0"/>
                        <a:t>(NETWORK)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CODEEPNEAT NEURO-EVOLUTION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GENETIC </a:t>
                      </a:r>
                      <a:br>
                        <a:rPr lang="it-IT" sz="1400" dirty="0"/>
                      </a:br>
                      <a:r>
                        <a:rPr lang="it-IT" sz="1400" dirty="0"/>
                        <a:t>NEURO-EVOLUTION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639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Search</a:t>
                      </a:r>
                      <a:r>
                        <a:rPr lang="it-IT" sz="1400" dirty="0"/>
                        <a:t> Time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Grotesque" panose="020B0504020202020204" pitchFamily="34" charset="0"/>
                        </a:rPr>
                        <a:t>≈ </a:t>
                      </a:r>
                      <a:r>
                        <a:rPr lang="it-IT" sz="1400" dirty="0"/>
                        <a:t>1-6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Grotesque" panose="020B0504020202020204" pitchFamily="34" charset="0"/>
                        </a:rPr>
                        <a:t>≈ </a:t>
                      </a:r>
                      <a:r>
                        <a:rPr lang="it-IT" sz="1400" dirty="0"/>
                        <a:t>1-6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Grotesque" panose="020B0504020202020204" pitchFamily="34" charset="0"/>
                        </a:rPr>
                        <a:t>≈ </a:t>
                      </a:r>
                      <a:r>
                        <a:rPr lang="it-IT" sz="1400" dirty="0"/>
                        <a:t>24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Grotesque" panose="020B0504020202020204" pitchFamily="34" charset="0"/>
                        </a:rPr>
                        <a:t>≈ </a:t>
                      </a:r>
                      <a:r>
                        <a:rPr lang="it-IT" sz="1400" dirty="0"/>
                        <a:t>52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09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Evaluation </a:t>
                      </a:r>
                      <a:r>
                        <a:rPr lang="it-IT" sz="1400" dirty="0" err="1"/>
                        <a:t>Accuracy</a:t>
                      </a:r>
                      <a:r>
                        <a:rPr lang="it-IT" sz="1400" dirty="0"/>
                        <a:t> 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/>
                        <a:t>83.37%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/>
                        <a:t>85.81%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/>
                        <a:t>83.81%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86.14%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05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Evaluation Loss</a:t>
                      </a:r>
                    </a:p>
                  </a:txBody>
                  <a:tcPr anchor="ctr">
                    <a:solidFill>
                      <a:srgbClr val="004C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0.53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b="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0.42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548399"/>
                  </a:ext>
                </a:extLst>
              </a:tr>
            </a:tbl>
          </a:graphicData>
        </a:graphic>
      </p:graphicFrame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22885B4-6BA0-6EFA-0551-61F06A363B66}"/>
              </a:ext>
            </a:extLst>
          </p:cNvPr>
          <p:cNvSpPr txBox="1"/>
          <p:nvPr/>
        </p:nvSpPr>
        <p:spPr>
          <a:xfrm>
            <a:off x="391862" y="4183349"/>
            <a:ext cx="8438876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The </a:t>
            </a:r>
            <a:r>
              <a:rPr lang="it-IT" sz="1600" dirty="0" err="1"/>
              <a:t>architecture</a:t>
            </a:r>
            <a:r>
              <a:rPr lang="it-IT" sz="1600" dirty="0"/>
              <a:t> </a:t>
            </a:r>
            <a:r>
              <a:rPr lang="it-IT" sz="1600" dirty="0" err="1"/>
              <a:t>obtained</a:t>
            </a:r>
            <a:r>
              <a:rPr lang="it-IT" sz="1600" dirty="0"/>
              <a:t> after a </a:t>
            </a:r>
            <a:r>
              <a:rPr lang="it-IT" sz="1600" b="1" dirty="0"/>
              <a:t>DARTS network </a:t>
            </a:r>
            <a:r>
              <a:rPr lang="it-IT" sz="1600" b="1" dirty="0" err="1"/>
              <a:t>search</a:t>
            </a:r>
            <a:r>
              <a:rPr lang="it-IT" sz="1600" dirty="0"/>
              <a:t> </a:t>
            </a:r>
            <a:r>
              <a:rPr lang="it-IT" sz="1600" dirty="0" err="1"/>
              <a:t>has</a:t>
            </a:r>
            <a:r>
              <a:rPr lang="it-IT" sz="1600" dirty="0"/>
              <a:t> </a:t>
            </a:r>
            <a:r>
              <a:rPr lang="it-IT" sz="1600" dirty="0" err="1"/>
              <a:t>achieved</a:t>
            </a:r>
            <a:r>
              <a:rPr lang="it-IT" sz="1600" dirty="0"/>
              <a:t> the </a:t>
            </a:r>
            <a:r>
              <a:rPr lang="it-IT" sz="1600" b="1" dirty="0"/>
              <a:t>best </a:t>
            </a:r>
            <a:r>
              <a:rPr lang="it-IT" sz="1600" b="1" dirty="0" err="1"/>
              <a:t>results</a:t>
            </a:r>
            <a:r>
              <a:rPr lang="it-IT" sz="1600" dirty="0"/>
              <a:t>, in </a:t>
            </a:r>
            <a:r>
              <a:rPr lang="it-IT" sz="1600" dirty="0" err="1"/>
              <a:t>terms</a:t>
            </a:r>
            <a:r>
              <a:rPr lang="it-IT" sz="1600" dirty="0"/>
              <a:t> of </a:t>
            </a:r>
            <a:r>
              <a:rPr lang="it-IT" sz="1600" dirty="0" err="1"/>
              <a:t>required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time and performances.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expected</a:t>
            </a:r>
            <a:r>
              <a:rPr lang="it-IT" sz="1600" dirty="0"/>
              <a:t>, </a:t>
            </a:r>
            <a:r>
              <a:rPr lang="it-IT" sz="1600" b="1" dirty="0"/>
              <a:t>DARTS </a:t>
            </a:r>
            <a:r>
              <a:rPr lang="it-IT" sz="1600" b="1" dirty="0" err="1"/>
              <a:t>reduces</a:t>
            </a:r>
            <a:r>
              <a:rPr lang="it-IT" sz="1600" b="1" dirty="0"/>
              <a:t> a </a:t>
            </a:r>
            <a:r>
              <a:rPr lang="it-IT" sz="1600" b="1" dirty="0" err="1"/>
              <a:t>lot</a:t>
            </a:r>
            <a:r>
              <a:rPr lang="it-IT" sz="1600" b="1" dirty="0"/>
              <a:t> the </a:t>
            </a:r>
            <a:r>
              <a:rPr lang="it-IT" sz="1600" b="1" dirty="0" err="1"/>
              <a:t>search</a:t>
            </a:r>
            <a:r>
              <a:rPr lang="it-IT" sz="1600" b="1" dirty="0"/>
              <a:t> cost</a:t>
            </a:r>
            <a:r>
              <a:rPr lang="it-IT" sz="1600" dirty="0"/>
              <a:t>, </a:t>
            </a:r>
            <a:r>
              <a:rPr lang="it-IT" sz="1600" dirty="0" err="1"/>
              <a:t>manteining</a:t>
            </a:r>
            <a:r>
              <a:rPr lang="it-IT" sz="1600" dirty="0"/>
              <a:t> or </a:t>
            </a:r>
            <a:r>
              <a:rPr lang="it-IT" sz="1600" dirty="0" err="1"/>
              <a:t>increasing</a:t>
            </a:r>
            <a:r>
              <a:rPr lang="it-IT" sz="1600" dirty="0"/>
              <a:t> the </a:t>
            </a:r>
            <a:r>
              <a:rPr lang="it-IT" sz="1600" dirty="0" err="1"/>
              <a:t>results</a:t>
            </a:r>
            <a:r>
              <a:rPr lang="it-IT" sz="1600" dirty="0"/>
              <a:t> </a:t>
            </a:r>
            <a:r>
              <a:rPr lang="it-IT" sz="1600" dirty="0" err="1"/>
              <a:t>achieved</a:t>
            </a:r>
            <a:r>
              <a:rPr lang="it-IT" sz="1600" dirty="0"/>
              <a:t> with a neuro-</a:t>
            </a:r>
            <a:r>
              <a:rPr lang="it-IT" sz="1600" dirty="0" err="1"/>
              <a:t>evolution</a:t>
            </a:r>
            <a:r>
              <a:rPr lang="it-IT" sz="1600" dirty="0"/>
              <a:t> </a:t>
            </a:r>
            <a:r>
              <a:rPr lang="it-IT" sz="1600" dirty="0" err="1"/>
              <a:t>approach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8572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A78BBA-4997-6924-8E42-EC2E91554399}"/>
              </a:ext>
            </a:extLst>
          </p:cNvPr>
          <p:cNvSpPr txBox="1"/>
          <p:nvPr/>
        </p:nvSpPr>
        <p:spPr>
          <a:xfrm>
            <a:off x="391862" y="1512278"/>
            <a:ext cx="4868832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VS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Normal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Cell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F7B6A6-2CB7-4F4D-7B56-64F4DA02D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1" t="-2307" r="-1" b="-1714"/>
          <a:stretch/>
        </p:blipFill>
        <p:spPr bwMode="auto">
          <a:xfrm>
            <a:off x="457171" y="2182997"/>
            <a:ext cx="3142361" cy="3812689"/>
          </a:xfrm>
          <a:prstGeom prst="rect">
            <a:avLst/>
          </a:prstGeom>
          <a:noFill/>
          <a:ln w="19050">
            <a:solidFill>
              <a:srgbClr val="C715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F45AC280-CDD0-2595-308E-409FF0036798}"/>
              </a:ext>
            </a:extLst>
          </p:cNvPr>
          <p:cNvGrpSpPr/>
          <p:nvPr/>
        </p:nvGrpSpPr>
        <p:grpSpPr>
          <a:xfrm>
            <a:off x="622106" y="6266338"/>
            <a:ext cx="1768496" cy="400110"/>
            <a:chOff x="3179681" y="6266338"/>
            <a:chExt cx="1768496" cy="400110"/>
          </a:xfrm>
        </p:grpSpPr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4A94655E-5EAF-53A3-60D2-5340CE577450}"/>
                </a:ext>
              </a:extLst>
            </p:cNvPr>
            <p:cNvCxnSpPr>
              <a:cxnSpLocks/>
            </p:cNvCxnSpPr>
            <p:nvPr/>
          </p:nvCxnSpPr>
          <p:spPr>
            <a:xfrm>
              <a:off x="3179681" y="6553296"/>
              <a:ext cx="217488" cy="0"/>
            </a:xfrm>
            <a:prstGeom prst="line">
              <a:avLst/>
            </a:prstGeom>
            <a:ln w="190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E67ED896-41C9-F012-E94C-FD50E8C1031C}"/>
                </a:ext>
              </a:extLst>
            </p:cNvPr>
            <p:cNvCxnSpPr>
              <a:cxnSpLocks/>
            </p:cNvCxnSpPr>
            <p:nvPr/>
          </p:nvCxnSpPr>
          <p:spPr>
            <a:xfrm>
              <a:off x="3179681" y="6405022"/>
              <a:ext cx="217488" cy="0"/>
            </a:xfrm>
            <a:prstGeom prst="line">
              <a:avLst/>
            </a:prstGeom>
            <a:ln w="19050">
              <a:solidFill>
                <a:srgbClr val="C715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12848637-BF30-F7E5-B702-22EF2BCD206D}"/>
                </a:ext>
              </a:extLst>
            </p:cNvPr>
            <p:cNvSpPr txBox="1"/>
            <p:nvPr/>
          </p:nvSpPr>
          <p:spPr>
            <a:xfrm>
              <a:off x="3397169" y="6266338"/>
              <a:ext cx="1551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/>
                <a:t>DARTS </a:t>
              </a:r>
              <a:r>
                <a:rPr lang="it-IT" sz="1000" dirty="0" err="1"/>
                <a:t>normal</a:t>
              </a:r>
              <a:r>
                <a:rPr lang="it-IT" sz="1000" dirty="0"/>
                <a:t> </a:t>
              </a:r>
              <a:r>
                <a:rPr lang="it-IT" sz="1000" dirty="0" err="1"/>
                <a:t>cell</a:t>
              </a:r>
              <a:endParaRPr lang="it-IT" sz="1000" dirty="0"/>
            </a:p>
            <a:p>
              <a:r>
                <a:rPr lang="it-IT" sz="1000" dirty="0" err="1"/>
                <a:t>CoDeepNEAT</a:t>
              </a:r>
              <a:r>
                <a:rPr lang="it-IT" sz="1000" dirty="0"/>
                <a:t> </a:t>
              </a:r>
              <a:r>
                <a:rPr lang="it-IT" sz="1000" dirty="0" err="1"/>
                <a:t>normal</a:t>
              </a:r>
              <a:r>
                <a:rPr lang="it-IT" sz="1000" dirty="0"/>
                <a:t> </a:t>
              </a:r>
              <a:r>
                <a:rPr lang="it-IT" sz="1000" dirty="0" err="1"/>
                <a:t>cell</a:t>
              </a:r>
              <a:endParaRPr lang="it-IT" sz="1000" dirty="0"/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997D7458-5ABC-0051-7FA6-C29A00AD6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9" t="-2041" r="-6549" b="-3179"/>
          <a:stretch/>
        </p:blipFill>
        <p:spPr bwMode="auto">
          <a:xfrm>
            <a:off x="5465700" y="1541064"/>
            <a:ext cx="2406803" cy="2896673"/>
          </a:xfrm>
          <a:prstGeom prst="rect">
            <a:avLst/>
          </a:prstGeom>
          <a:noFill/>
          <a:ln w="19050">
            <a:solidFill>
              <a:srgbClr val="4169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01426D5-BCA3-ACAD-045F-BA7520FE3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2" t="-4900" r="-52" b="-5590"/>
          <a:stretch/>
        </p:blipFill>
        <p:spPr bwMode="auto">
          <a:xfrm>
            <a:off x="4827709" y="4590304"/>
            <a:ext cx="3077072" cy="2117597"/>
          </a:xfrm>
          <a:prstGeom prst="rect">
            <a:avLst/>
          </a:prstGeom>
          <a:noFill/>
          <a:ln w="19050">
            <a:solidFill>
              <a:srgbClr val="4169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2CB7A5-7EF1-D714-DDB9-AB84C14043B6}"/>
              </a:ext>
            </a:extLst>
          </p:cNvPr>
          <p:cNvSpPr txBox="1"/>
          <p:nvPr/>
        </p:nvSpPr>
        <p:spPr>
          <a:xfrm rot="16200000">
            <a:off x="4245398" y="2787231"/>
            <a:ext cx="2030594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000" dirty="0"/>
              <a:t>Top </a:t>
            </a:r>
            <a:r>
              <a:rPr lang="it-IT" sz="1000" dirty="0" err="1"/>
              <a:t>individual</a:t>
            </a:r>
            <a:r>
              <a:rPr lang="it-IT" sz="1000" dirty="0"/>
              <a:t> of the top </a:t>
            </a:r>
            <a:r>
              <a:rPr lang="it-IT" sz="1000" dirty="0" err="1"/>
              <a:t>species</a:t>
            </a:r>
            <a:endParaRPr lang="it-IT" sz="1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15164F9-C6BD-D8A7-D9B8-E75A963298BA}"/>
              </a:ext>
            </a:extLst>
          </p:cNvPr>
          <p:cNvSpPr txBox="1"/>
          <p:nvPr/>
        </p:nvSpPr>
        <p:spPr>
          <a:xfrm rot="16200000">
            <a:off x="3446652" y="5391443"/>
            <a:ext cx="2250696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000" dirty="0"/>
              <a:t>Top </a:t>
            </a:r>
            <a:r>
              <a:rPr lang="it-IT" sz="1000" dirty="0" err="1"/>
              <a:t>individual</a:t>
            </a:r>
            <a:r>
              <a:rPr lang="it-IT" sz="1000" dirty="0"/>
              <a:t> of the </a:t>
            </a:r>
            <a:r>
              <a:rPr lang="it-IT" sz="1000" dirty="0" err="1"/>
              <a:t>subpopulation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266844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A78BBA-4997-6924-8E42-EC2E91554399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VS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CoDeepNEAT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Reduction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Cell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F386C0E-E797-D386-8A62-765C120B6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83" t="-2749" r="-15153" b="-1440"/>
          <a:stretch/>
        </p:blipFill>
        <p:spPr bwMode="auto">
          <a:xfrm>
            <a:off x="457171" y="2387461"/>
            <a:ext cx="2527261" cy="3586857"/>
          </a:xfrm>
          <a:prstGeom prst="rect">
            <a:avLst/>
          </a:prstGeom>
          <a:noFill/>
          <a:ln w="19050">
            <a:solidFill>
              <a:srgbClr val="C715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EF3D55F8-D6AE-1EE4-C60C-1032FA726B2A}"/>
              </a:ext>
            </a:extLst>
          </p:cNvPr>
          <p:cNvGrpSpPr/>
          <p:nvPr/>
        </p:nvGrpSpPr>
        <p:grpSpPr>
          <a:xfrm>
            <a:off x="6821592" y="1095608"/>
            <a:ext cx="1930546" cy="400110"/>
            <a:chOff x="6385869" y="1433905"/>
            <a:chExt cx="1930546" cy="400110"/>
          </a:xfrm>
        </p:grpSpPr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29C62FA7-BB25-8A18-3642-81148434730D}"/>
                </a:ext>
              </a:extLst>
            </p:cNvPr>
            <p:cNvCxnSpPr>
              <a:cxnSpLocks/>
            </p:cNvCxnSpPr>
            <p:nvPr/>
          </p:nvCxnSpPr>
          <p:spPr>
            <a:xfrm>
              <a:off x="6385869" y="1720863"/>
              <a:ext cx="217488" cy="0"/>
            </a:xfrm>
            <a:prstGeom prst="line">
              <a:avLst/>
            </a:prstGeom>
            <a:ln w="19050">
              <a:solidFill>
                <a:srgbClr val="4169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93E853E2-BFDD-0E7F-09C3-EF5B5EBC43EB}"/>
                </a:ext>
              </a:extLst>
            </p:cNvPr>
            <p:cNvCxnSpPr>
              <a:cxnSpLocks/>
            </p:cNvCxnSpPr>
            <p:nvPr/>
          </p:nvCxnSpPr>
          <p:spPr>
            <a:xfrm>
              <a:off x="6385869" y="1572589"/>
              <a:ext cx="217488" cy="0"/>
            </a:xfrm>
            <a:prstGeom prst="line">
              <a:avLst/>
            </a:prstGeom>
            <a:ln w="19050">
              <a:solidFill>
                <a:srgbClr val="C715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CD517C30-226A-C523-ADD9-E4B82B9B3142}"/>
                </a:ext>
              </a:extLst>
            </p:cNvPr>
            <p:cNvSpPr txBox="1"/>
            <p:nvPr/>
          </p:nvSpPr>
          <p:spPr>
            <a:xfrm>
              <a:off x="6603356" y="1433905"/>
              <a:ext cx="1713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/>
                <a:t>DARTS </a:t>
              </a:r>
              <a:r>
                <a:rPr lang="it-IT" sz="1000" dirty="0" err="1"/>
                <a:t>reduction</a:t>
              </a:r>
              <a:r>
                <a:rPr lang="it-IT" sz="1000" dirty="0"/>
                <a:t> </a:t>
              </a:r>
              <a:r>
                <a:rPr lang="it-IT" sz="1000" dirty="0" err="1"/>
                <a:t>cell</a:t>
              </a:r>
              <a:endParaRPr lang="it-IT" sz="1000" dirty="0"/>
            </a:p>
            <a:p>
              <a:r>
                <a:rPr lang="it-IT" sz="1000" dirty="0" err="1"/>
                <a:t>CoDeepNEAT</a:t>
              </a:r>
              <a:r>
                <a:rPr lang="it-IT" sz="1000" dirty="0"/>
                <a:t> </a:t>
              </a:r>
              <a:r>
                <a:rPr lang="it-IT" sz="1000" dirty="0" err="1"/>
                <a:t>reduction</a:t>
              </a:r>
              <a:r>
                <a:rPr lang="it-IT" sz="1000" dirty="0"/>
                <a:t> </a:t>
              </a:r>
              <a:r>
                <a:rPr lang="it-IT" sz="1000" dirty="0" err="1"/>
                <a:t>cell</a:t>
              </a:r>
              <a:endParaRPr lang="it-IT" sz="1000" dirty="0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C62C8AC-7536-AF8C-B785-2429A556A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42" t="-4606" r="-5314" b="-5404"/>
          <a:stretch/>
        </p:blipFill>
        <p:spPr bwMode="auto">
          <a:xfrm>
            <a:off x="3660751" y="2100966"/>
            <a:ext cx="2062929" cy="2656067"/>
          </a:xfrm>
          <a:prstGeom prst="rect">
            <a:avLst/>
          </a:prstGeom>
          <a:noFill/>
          <a:ln w="19050">
            <a:solidFill>
              <a:srgbClr val="4169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47EA2CA-C9AA-1077-9B2E-454DBD26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55" y="3889757"/>
            <a:ext cx="1967953" cy="2696339"/>
          </a:xfrm>
          <a:prstGeom prst="rect">
            <a:avLst/>
          </a:prstGeom>
          <a:noFill/>
          <a:ln w="19050">
            <a:solidFill>
              <a:srgbClr val="4169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10C624A-CD77-EBF8-B134-C80D5CAA1F42}"/>
              </a:ext>
            </a:extLst>
          </p:cNvPr>
          <p:cNvSpPr txBox="1"/>
          <p:nvPr/>
        </p:nvSpPr>
        <p:spPr>
          <a:xfrm>
            <a:off x="3693086" y="4818676"/>
            <a:ext cx="2030594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000" dirty="0"/>
              <a:t>Top </a:t>
            </a:r>
            <a:r>
              <a:rPr lang="it-IT" sz="1000" dirty="0" err="1"/>
              <a:t>individual</a:t>
            </a:r>
            <a:r>
              <a:rPr lang="it-IT" sz="1000" dirty="0"/>
              <a:t> of the top </a:t>
            </a:r>
            <a:r>
              <a:rPr lang="it-IT" sz="1000" dirty="0" err="1"/>
              <a:t>species</a:t>
            </a:r>
            <a:endParaRPr lang="it-IT" sz="10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B3DA28B-6E79-D09E-FF25-4E171BA8AAEB}"/>
              </a:ext>
            </a:extLst>
          </p:cNvPr>
          <p:cNvSpPr txBox="1"/>
          <p:nvPr/>
        </p:nvSpPr>
        <p:spPr>
          <a:xfrm>
            <a:off x="5913731" y="3484768"/>
            <a:ext cx="2250696" cy="29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000" dirty="0"/>
              <a:t>Top </a:t>
            </a:r>
            <a:r>
              <a:rPr lang="it-IT" sz="1000" dirty="0" err="1"/>
              <a:t>individual</a:t>
            </a:r>
            <a:r>
              <a:rPr lang="it-IT" sz="1000" dirty="0"/>
              <a:t> of the </a:t>
            </a:r>
            <a:r>
              <a:rPr lang="it-IT" sz="1000" dirty="0" err="1"/>
              <a:t>subpopulation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2775063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39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66466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Conclusions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A78BBA-4997-6924-8E42-EC2E91554399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DARTS Cell VS DARTS Network –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Normal</a:t>
            </a:r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Cells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9C62FA7-BB25-8A18-3642-81148434730D}"/>
              </a:ext>
            </a:extLst>
          </p:cNvPr>
          <p:cNvCxnSpPr>
            <a:cxnSpLocks/>
          </p:cNvCxnSpPr>
          <p:nvPr/>
        </p:nvCxnSpPr>
        <p:spPr>
          <a:xfrm>
            <a:off x="3606296" y="6479462"/>
            <a:ext cx="217488" cy="0"/>
          </a:xfrm>
          <a:prstGeom prst="line">
            <a:avLst/>
          </a:prstGeom>
          <a:ln w="19050">
            <a:solidFill>
              <a:srgbClr val="920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3E853E2-BFDD-0E7F-09C3-EF5B5EBC43EB}"/>
              </a:ext>
            </a:extLst>
          </p:cNvPr>
          <p:cNvCxnSpPr>
            <a:cxnSpLocks/>
          </p:cNvCxnSpPr>
          <p:nvPr/>
        </p:nvCxnSpPr>
        <p:spPr>
          <a:xfrm>
            <a:off x="3606296" y="6331188"/>
            <a:ext cx="21748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517C30-226A-C523-ADD9-E4B82B9B3142}"/>
              </a:ext>
            </a:extLst>
          </p:cNvPr>
          <p:cNvSpPr txBox="1"/>
          <p:nvPr/>
        </p:nvSpPr>
        <p:spPr>
          <a:xfrm>
            <a:off x="3823783" y="6192504"/>
            <a:ext cx="1125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DARTS Cell</a:t>
            </a:r>
          </a:p>
          <a:p>
            <a:r>
              <a:rPr lang="it-IT" sz="1000" dirty="0"/>
              <a:t>DARTS Network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89593F-0191-F66E-1BF1-ECE5F88C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371" y="2689740"/>
            <a:ext cx="1566857" cy="2401685"/>
          </a:xfrm>
          <a:prstGeom prst="rect">
            <a:avLst/>
          </a:prstGeom>
          <a:ln w="19050">
            <a:solidFill>
              <a:srgbClr val="9201DB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6AF718D-159E-133B-9566-2900DE7E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9" y="1919553"/>
            <a:ext cx="2603435" cy="1762375"/>
          </a:xfrm>
          <a:prstGeom prst="rect">
            <a:avLst/>
          </a:prstGeom>
          <a:ln w="19050">
            <a:solidFill>
              <a:srgbClr val="9201DB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E13F032-480E-6B92-AFA1-98E7646BA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3781444"/>
            <a:ext cx="1122883" cy="2878296"/>
          </a:xfrm>
          <a:prstGeom prst="rect">
            <a:avLst/>
          </a:prstGeom>
          <a:ln w="19050">
            <a:solidFill>
              <a:srgbClr val="9201DB"/>
            </a:solidFill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5E2883A-EF34-8861-967B-D8C245033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1" t="-2307" r="-1" b="-1714"/>
          <a:stretch/>
        </p:blipFill>
        <p:spPr bwMode="auto">
          <a:xfrm>
            <a:off x="672575" y="2689740"/>
            <a:ext cx="2387258" cy="289650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ccia curva 23">
            <a:extLst>
              <a:ext uri="{FF2B5EF4-FFF2-40B4-BE49-F238E27FC236}">
                <a16:creationId xmlns:a16="http://schemas.microsoft.com/office/drawing/2014/main" id="{EBE0C5CA-9201-4C7E-F82C-DFEAFD4D2B08}"/>
              </a:ext>
            </a:extLst>
          </p:cNvPr>
          <p:cNvSpPr/>
          <p:nvPr/>
        </p:nvSpPr>
        <p:spPr>
          <a:xfrm>
            <a:off x="5519665" y="2238052"/>
            <a:ext cx="499033" cy="377388"/>
          </a:xfrm>
          <a:prstGeom prst="ben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5" name="Freccia curva 24">
            <a:extLst>
              <a:ext uri="{FF2B5EF4-FFF2-40B4-BE49-F238E27FC236}">
                <a16:creationId xmlns:a16="http://schemas.microsoft.com/office/drawing/2014/main" id="{A49917A0-2E89-D674-8E24-A7DEAE4E6A7F}"/>
              </a:ext>
            </a:extLst>
          </p:cNvPr>
          <p:cNvSpPr/>
          <p:nvPr/>
        </p:nvSpPr>
        <p:spPr>
          <a:xfrm rot="10800000">
            <a:off x="7334993" y="3781444"/>
            <a:ext cx="499033" cy="377388"/>
          </a:xfrm>
          <a:prstGeom prst="ben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6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4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Introduction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6570B8-08B1-8A14-F9E6-817934871932}"/>
              </a:ext>
            </a:extLst>
          </p:cNvPr>
          <p:cNvSpPr txBox="1"/>
          <p:nvPr/>
        </p:nvSpPr>
        <p:spPr>
          <a:xfrm>
            <a:off x="520860" y="1707266"/>
            <a:ext cx="7407797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The </a:t>
            </a:r>
            <a:r>
              <a:rPr lang="it-IT" sz="1600" dirty="0" err="1">
                <a:sym typeface="Wingdings" panose="05000000000000000000" pitchFamily="2" charset="2"/>
              </a:rPr>
              <a:t>problem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en-US" sz="1600" b="0" i="0" dirty="0">
                <a:solidFill>
                  <a:srgbClr val="292929"/>
                </a:solidFill>
                <a:effectLst/>
              </a:rPr>
              <a:t>of neural architecture search is posed as follows:</a:t>
            </a:r>
            <a:endParaRPr lang="it-IT" sz="1600" dirty="0">
              <a:sym typeface="Wingdings" panose="05000000000000000000" pitchFamily="2" charset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EDDF99-0935-D275-7941-0882ECE9DF6B}"/>
              </a:ext>
            </a:extLst>
          </p:cNvPr>
          <p:cNvSpPr txBox="1"/>
          <p:nvPr/>
        </p:nvSpPr>
        <p:spPr>
          <a:xfrm>
            <a:off x="2335192" y="2400003"/>
            <a:ext cx="4473616" cy="830997"/>
          </a:xfrm>
          <a:prstGeom prst="rect">
            <a:avLst/>
          </a:prstGeom>
          <a:solidFill>
            <a:srgbClr val="C5D8FF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>
                <a:solidFill>
                  <a:srgbClr val="292929"/>
                </a:solidFill>
                <a:effectLst/>
              </a:rPr>
              <a:t>Given a set of search space operation O, we need to find the combination of these operations that maximizes or minimizes the objective function.</a:t>
            </a:r>
            <a:endParaRPr lang="it-IT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B445F65-901D-CE74-3510-B177A8C4E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4" t="23153" r="9050" b="21688"/>
          <a:stretch/>
        </p:blipFill>
        <p:spPr>
          <a:xfrm>
            <a:off x="1445372" y="3603515"/>
            <a:ext cx="6253256" cy="176259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D468F9-1D8C-3B29-5D77-1DACA4716DAF}"/>
              </a:ext>
            </a:extLst>
          </p:cNvPr>
          <p:cNvSpPr txBox="1"/>
          <p:nvPr/>
        </p:nvSpPr>
        <p:spPr>
          <a:xfrm>
            <a:off x="539638" y="5702733"/>
            <a:ext cx="797663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</a:rPr>
              <a:t>Need to find the architecture of the model to minimize the loss (or maximize the accuracy).</a:t>
            </a:r>
            <a:endParaRPr lang="it-IT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8882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648D9-6E4E-4032-AAAC-3F7705FCC01A}"/>
              </a:ext>
            </a:extLst>
          </p:cNvPr>
          <p:cNvSpPr txBox="1"/>
          <p:nvPr/>
        </p:nvSpPr>
        <p:spPr>
          <a:xfrm>
            <a:off x="436351" y="1371129"/>
            <a:ext cx="7563918" cy="1707817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="t" anchorCtr="0" compatLnSpc="0">
            <a:spAutoFit/>
          </a:bodyPr>
          <a:lstStyle/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Neural</a:t>
            </a:r>
            <a:r>
              <a:rPr lang="it-IT" sz="3600" b="1" dirty="0">
                <a:solidFill>
                  <a:srgbClr val="004C7F"/>
                </a:solidFill>
                <a:latin typeface="Arial"/>
                <a:ea typeface="Droid Sans" pitchFamily="2"/>
                <a:cs typeface="FreeSans" pitchFamily="2"/>
              </a:rPr>
              <a:t> Architecture</a:t>
            </a:r>
          </a:p>
          <a:p>
            <a:pPr defTabSz="829452" hangingPunct="0"/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Search</a:t>
            </a:r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: DARTS vs </a:t>
            </a:r>
          </a:p>
          <a:p>
            <a:pPr defTabSz="829452" hangingPunct="0"/>
            <a:r>
              <a:rPr lang="it-IT" sz="3600" b="1" dirty="0">
                <a:solidFill>
                  <a:srgbClr val="004C7F"/>
                </a:solidFill>
                <a:latin typeface="Arial"/>
                <a:cs typeface="Calibri"/>
              </a:rPr>
              <a:t>Neuro-</a:t>
            </a:r>
            <a:r>
              <a:rPr lang="it-IT" sz="3600" b="1" dirty="0" err="1">
                <a:solidFill>
                  <a:srgbClr val="004C7F"/>
                </a:solidFill>
                <a:latin typeface="Arial"/>
                <a:cs typeface="Calibri"/>
              </a:rPr>
              <a:t>Evolution</a:t>
            </a:r>
            <a:endParaRPr lang="it-IT" sz="3600" dirty="0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4FAE31-B8CA-47D3-A74E-DC4C3EBFFC7B}"/>
              </a:ext>
            </a:extLst>
          </p:cNvPr>
          <p:cNvSpPr txBox="1"/>
          <p:nvPr/>
        </p:nvSpPr>
        <p:spPr>
          <a:xfrm>
            <a:off x="5674324" y="6425274"/>
            <a:ext cx="2666902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1633" b="1" dirty="0">
                <a:solidFill>
                  <a:srgbClr val="FFFFFF"/>
                </a:solidFill>
                <a:latin typeface="Arial" pitchFamily="18"/>
                <a:ea typeface="Droid Sans" pitchFamily="2"/>
                <a:cs typeface="FreeSans" pitchFamily="2"/>
              </a:rPr>
              <a:t>Firenze, 25 Gennaio 2023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AD2D168F-9FD8-4422-8ED3-C7D508B95660}"/>
              </a:ext>
            </a:extLst>
          </p:cNvPr>
          <p:cNvSpPr txBox="1">
            <a:spLocks/>
          </p:cNvSpPr>
          <p:nvPr/>
        </p:nvSpPr>
        <p:spPr>
          <a:xfrm>
            <a:off x="436351" y="5569417"/>
            <a:ext cx="2311331" cy="111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lang="it-IT" sz="2000" b="1" kern="1200" dirty="0">
                <a:solidFill>
                  <a:srgbClr val="003257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Giulia Bertazzini</a:t>
            </a:r>
          </a:p>
          <a:p>
            <a:pPr algn="l"/>
            <a:r>
              <a:rPr lang="it-IT" sz="1600" i="1" dirty="0">
                <a:solidFill>
                  <a:schemeClr val="tx1"/>
                </a:solidFill>
                <a:latin typeface="Arial"/>
                <a:cs typeface="Arial"/>
              </a:rPr>
              <a:t>Niccolò Guiducci</a:t>
            </a:r>
          </a:p>
        </p:txBody>
      </p:sp>
    </p:spTree>
    <p:extLst>
      <p:ext uri="{BB962C8B-B14F-4D97-AF65-F5344CB8AC3E}">
        <p14:creationId xmlns:p14="http://schemas.microsoft.com/office/powerpoint/2010/main" val="277710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5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endParaRPr lang="it-IT" sz="3200" b="1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0E8036-1E4E-045F-7E78-0D7BEDB70BFD}"/>
              </a:ext>
            </a:extLst>
          </p:cNvPr>
          <p:cNvSpPr txBox="1"/>
          <p:nvPr/>
        </p:nvSpPr>
        <p:spPr>
          <a:xfrm>
            <a:off x="520860" y="1707266"/>
            <a:ext cx="8316411" cy="4209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Since</a:t>
            </a:r>
            <a:r>
              <a:rPr lang="it-IT" sz="1600" dirty="0"/>
              <a:t> the </a:t>
            </a:r>
            <a:r>
              <a:rPr lang="it-IT" sz="1600" dirty="0" err="1"/>
              <a:t>main</a:t>
            </a:r>
            <a:r>
              <a:rPr lang="it-IT" sz="1600" dirty="0"/>
              <a:t> goal </a:t>
            </a:r>
            <a:r>
              <a:rPr lang="it-IT" sz="1600" dirty="0" err="1"/>
              <a:t>is</a:t>
            </a:r>
            <a:r>
              <a:rPr lang="it-IT" sz="1600" dirty="0"/>
              <a:t> to make a </a:t>
            </a:r>
            <a:r>
              <a:rPr lang="it-IT" sz="1600" dirty="0" err="1"/>
              <a:t>comparison</a:t>
            </a:r>
            <a:r>
              <a:rPr lang="it-IT" sz="1600" dirty="0"/>
              <a:t> </a:t>
            </a:r>
            <a:r>
              <a:rPr lang="it-IT" sz="1600" dirty="0" err="1"/>
              <a:t>between</a:t>
            </a:r>
            <a:r>
              <a:rPr lang="it-IT" sz="1600" dirty="0"/>
              <a:t> DARTS and neuro-</a:t>
            </a:r>
            <a:r>
              <a:rPr lang="it-IT" sz="1600" dirty="0" err="1"/>
              <a:t>evolution</a:t>
            </a:r>
            <a:r>
              <a:rPr lang="it-IT" sz="1600" dirty="0"/>
              <a:t> </a:t>
            </a:r>
            <a:r>
              <a:rPr lang="it-IT" sz="1600" dirty="0" err="1"/>
              <a:t>approaches</a:t>
            </a:r>
            <a:r>
              <a:rPr lang="it-IT" sz="1600" dirty="0"/>
              <a:t>, a </a:t>
            </a:r>
            <a:r>
              <a:rPr lang="it-IT" sz="1600" b="1" dirty="0"/>
              <a:t>common </a:t>
            </a:r>
            <a:r>
              <a:rPr lang="it-IT" sz="1600" b="1" dirty="0" err="1"/>
              <a:t>structure</a:t>
            </a:r>
            <a:r>
              <a:rPr lang="it-IT" sz="1600" b="1" dirty="0"/>
              <a:t> </a:t>
            </a:r>
            <a:r>
              <a:rPr lang="it-IT" sz="1600" dirty="0"/>
              <a:t>for the </a:t>
            </a:r>
            <a:r>
              <a:rPr lang="it-IT" sz="1600" dirty="0" err="1"/>
              <a:t>architecture</a:t>
            </a:r>
            <a:r>
              <a:rPr lang="it-IT" sz="1600" dirty="0"/>
              <a:t> </a:t>
            </a:r>
            <a:r>
              <a:rPr lang="it-IT" sz="1600" dirty="0" err="1"/>
              <a:t>has</a:t>
            </a:r>
            <a:r>
              <a:rPr lang="it-IT" sz="1600" dirty="0"/>
              <a:t> </a:t>
            </a:r>
            <a:r>
              <a:rPr lang="it-IT" sz="1600" dirty="0" err="1"/>
              <a:t>been</a:t>
            </a:r>
            <a:r>
              <a:rPr lang="it-IT" sz="1600" dirty="0"/>
              <a:t> </a:t>
            </a:r>
            <a:r>
              <a:rPr lang="it-IT" sz="1600" dirty="0" err="1"/>
              <a:t>developed</a:t>
            </a:r>
            <a:r>
              <a:rPr lang="it-IT" sz="16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The </a:t>
            </a:r>
            <a:r>
              <a:rPr lang="it-IT" sz="1600" dirty="0" err="1">
                <a:sym typeface="Wingdings" panose="05000000000000000000" pitchFamily="2" charset="2"/>
              </a:rPr>
              <a:t>approaches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mainly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differ</a:t>
            </a:r>
            <a:r>
              <a:rPr lang="it-IT" sz="1600" dirty="0">
                <a:sym typeface="Wingdings" panose="05000000000000000000" pitchFamily="2" charset="2"/>
              </a:rPr>
              <a:t> in the </a:t>
            </a:r>
            <a:r>
              <a:rPr lang="it-IT" sz="1600" dirty="0" err="1">
                <a:sym typeface="Wingdings" panose="05000000000000000000" pitchFamily="2" charset="2"/>
              </a:rPr>
              <a:t>search</a:t>
            </a:r>
            <a:r>
              <a:rPr lang="it-IT" sz="1600" dirty="0">
                <a:sym typeface="Wingdings" panose="05000000000000000000" pitchFamily="2" charset="2"/>
              </a:rPr>
              <a:t> strategy.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Both</a:t>
            </a:r>
            <a:r>
              <a:rPr lang="it-IT" sz="1600" dirty="0"/>
              <a:t> </a:t>
            </a:r>
            <a:r>
              <a:rPr lang="it-IT" sz="1600" dirty="0" err="1"/>
              <a:t>methods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 the best </a:t>
            </a:r>
            <a:r>
              <a:rPr lang="it-IT" sz="1600" dirty="0" err="1"/>
              <a:t>architecture</a:t>
            </a:r>
            <a:r>
              <a:rPr lang="it-IT" sz="1600" dirty="0"/>
              <a:t> of a </a:t>
            </a:r>
            <a:r>
              <a:rPr lang="it-IT" sz="1600" dirty="0" err="1"/>
              <a:t>convolutional</a:t>
            </a:r>
            <a:r>
              <a:rPr lang="it-IT" sz="1600" dirty="0"/>
              <a:t> network for a task of image </a:t>
            </a:r>
            <a:r>
              <a:rPr lang="it-IT" sz="1600" dirty="0" err="1"/>
              <a:t>classification</a:t>
            </a:r>
            <a:r>
              <a:rPr lang="it-IT" sz="1600" dirty="0"/>
              <a:t>.</a:t>
            </a: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it-IT" sz="2000" b="1" u="sng" dirty="0" err="1">
                <a:solidFill>
                  <a:srgbClr val="004C7F"/>
                </a:solidFill>
                <a:sym typeface="Wingdings" panose="05000000000000000000" pitchFamily="2" charset="2"/>
              </a:rPr>
              <a:t>Main</a:t>
            </a:r>
            <a:r>
              <a:rPr lang="it-IT" sz="2000" b="1" u="sng" dirty="0">
                <a:solidFill>
                  <a:srgbClr val="004C7F"/>
                </a:solidFill>
                <a:sym typeface="Wingdings" panose="05000000000000000000" pitchFamily="2" charset="2"/>
              </a:rPr>
              <a:t> </a:t>
            </a:r>
            <a:r>
              <a:rPr lang="it-IT" sz="2000" b="1" u="sng" dirty="0" err="1">
                <a:solidFill>
                  <a:srgbClr val="004C7F"/>
                </a:solidFill>
                <a:sym typeface="Wingdings" panose="05000000000000000000" pitchFamily="2" charset="2"/>
              </a:rPr>
              <a:t>implementation</a:t>
            </a:r>
            <a:r>
              <a:rPr lang="it-IT" sz="2000" b="1" u="sng" dirty="0">
                <a:solidFill>
                  <a:srgbClr val="004C7F"/>
                </a:solidFill>
                <a:sym typeface="Wingdings" panose="05000000000000000000" pitchFamily="2" charset="2"/>
              </a:rPr>
              <a:t> tools: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Python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PyTorch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>
                <a:sym typeface="Wingdings" panose="05000000000000000000" pitchFamily="2" charset="2"/>
              </a:rPr>
              <a:t>framework;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ym typeface="Wingdings" panose="05000000000000000000" pitchFamily="2" charset="2"/>
              </a:rPr>
              <a:t>Deep </a:t>
            </a:r>
            <a:r>
              <a:rPr lang="it-IT" sz="1600" b="1" dirty="0" err="1">
                <a:sym typeface="Wingdings" panose="05000000000000000000" pitchFamily="2" charset="2"/>
              </a:rPr>
              <a:t>Graph</a:t>
            </a:r>
            <a:r>
              <a:rPr lang="it-IT" sz="1600" b="1" dirty="0">
                <a:sym typeface="Wingdings" panose="05000000000000000000" pitchFamily="2" charset="2"/>
              </a:rPr>
              <a:t> Library </a:t>
            </a:r>
            <a:r>
              <a:rPr lang="it-IT" sz="1600" dirty="0">
                <a:sym typeface="Wingdings" panose="05000000000000000000" pitchFamily="2" charset="2"/>
              </a:rPr>
              <a:t>(DGL).</a:t>
            </a:r>
            <a:endParaRPr lang="it-IT" sz="1600" b="1" u="sng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16FB8A6E-45EE-74BF-AF46-17D2D4E46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36" y="4502026"/>
            <a:ext cx="812128" cy="8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 and Microsoft launch PyTorch Enterprise Support Program |  VentureBeat">
            <a:extLst>
              <a:ext uri="{FF2B5EF4-FFF2-40B4-BE49-F238E27FC236}">
                <a16:creationId xmlns:a16="http://schemas.microsoft.com/office/drawing/2014/main" id="{14134D12-EE89-49C3-6A3E-054A011B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44" y="4320249"/>
            <a:ext cx="2127381" cy="106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E7E511-BADC-8B21-26F5-C2A2E9B4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54" y="5623780"/>
            <a:ext cx="2179397" cy="56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84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0E8036-1E4E-045F-7E78-0D7BEDB70BFD}"/>
              </a:ext>
            </a:extLst>
          </p:cNvPr>
          <p:cNvSpPr txBox="1"/>
          <p:nvPr/>
        </p:nvSpPr>
        <p:spPr>
          <a:xfrm>
            <a:off x="457171" y="1562582"/>
            <a:ext cx="7407797" cy="1529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dirty="0">
                <a:sym typeface="Wingdings" panose="05000000000000000000" pitchFamily="2" charset="2"/>
              </a:rPr>
              <a:t>CIFAR-10 </a:t>
            </a:r>
            <a:r>
              <a:rPr lang="it-IT" sz="1600" dirty="0">
                <a:sym typeface="Wingdings" panose="05000000000000000000" pitchFamily="2" charset="2"/>
              </a:rPr>
              <a:t>dataset: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60 000 32x32 RGB images in 10 classes, with 6 000 images per class;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</a:rPr>
              <a:t>50 000 training images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</a:rPr>
              <a:t>10 000 test images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.</a:t>
            </a:r>
            <a:endParaRPr lang="it-IT" sz="1600" b="1" dirty="0">
              <a:sym typeface="Wingdings" panose="05000000000000000000" pitchFamily="2" charset="2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7CC557-3193-5AAD-E357-A6153E98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900" y="3377916"/>
            <a:ext cx="3994558" cy="304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3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7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0899BB4B-C742-0BB7-5511-285D8E84DB60}"/>
              </a:ext>
            </a:extLst>
          </p:cNvPr>
          <p:cNvGrpSpPr/>
          <p:nvPr/>
        </p:nvGrpSpPr>
        <p:grpSpPr>
          <a:xfrm>
            <a:off x="836280" y="1700972"/>
            <a:ext cx="5318547" cy="863819"/>
            <a:chOff x="850759" y="1902920"/>
            <a:chExt cx="7049392" cy="1534219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812B9C59-9E52-2113-E370-F62A25AE2268}"/>
                </a:ext>
              </a:extLst>
            </p:cNvPr>
            <p:cNvSpPr/>
            <p:nvPr/>
          </p:nvSpPr>
          <p:spPr>
            <a:xfrm>
              <a:off x="850759" y="2215931"/>
              <a:ext cx="1623383" cy="8507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Space </a:t>
              </a:r>
            </a:p>
            <a:p>
              <a:pPr algn="ctr"/>
              <a:r>
                <a:rPr lang="it-IT" sz="9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FAA103E6-E20E-55E4-C554-D7450E3F0EF5}"/>
                </a:ext>
              </a:extLst>
            </p:cNvPr>
            <p:cNvSpPr/>
            <p:nvPr/>
          </p:nvSpPr>
          <p:spPr>
            <a:xfrm>
              <a:off x="3145442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Search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A5FB8255-6642-A8FE-1D24-459747E8B797}"/>
                </a:ext>
              </a:extLst>
            </p:cNvPr>
            <p:cNvSpPr/>
            <p:nvPr/>
          </p:nvSpPr>
          <p:spPr>
            <a:xfrm>
              <a:off x="6276768" y="2215931"/>
              <a:ext cx="1623383" cy="850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 err="1">
                  <a:solidFill>
                    <a:sysClr val="windowText" lastClr="000000"/>
                  </a:solidFill>
                </a:rPr>
                <a:t>Perfomance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</a:t>
              </a:r>
              <a:r>
                <a:rPr lang="it-IT" sz="900" b="1" dirty="0" err="1">
                  <a:solidFill>
                    <a:sysClr val="windowText" lastClr="000000"/>
                  </a:solidFill>
                </a:rPr>
                <a:t>Estimation</a:t>
              </a:r>
              <a:r>
                <a:rPr lang="it-IT" sz="900" b="1" dirty="0">
                  <a:solidFill>
                    <a:sysClr val="windowText" lastClr="000000"/>
                  </a:solidFill>
                </a:rPr>
                <a:t> Strategy</a:t>
              </a:r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9F872073-481D-6488-CC98-234DE103ACD1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474142" y="2641301"/>
              <a:ext cx="6713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403ADEE7-F63F-D187-B122-E0161B4E8D42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24" y="2446461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89D1ABC1-BCBA-15B4-5EE1-00D2A0750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8824" y="2812502"/>
              <a:ext cx="15079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/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800" b="1" dirty="0"/>
                    <a:t>a</a:t>
                  </a:r>
                  <a:r>
                    <a:rPr lang="it-IT" sz="800" b="1" dirty="0" err="1"/>
                    <a:t>rchitecture</a:t>
                  </a:r>
                  <a:r>
                    <a:rPr lang="it-IT" sz="800" b="1" dirty="0"/>
                    <a:t> </a:t>
                  </a:r>
                </a:p>
                <a:p>
                  <a:pPr algn="ctr"/>
                  <a:r>
                    <a:rPr lang="it-IT" sz="800" b="1" dirty="0"/>
                    <a:t>a </a:t>
                  </a:r>
                  <a14:m>
                    <m:oMath xmlns:m="http://schemas.openxmlformats.org/officeDocument/2006/math">
                      <m:r>
                        <a:rPr lang="it-IT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</m:oMath>
                  </a14:m>
                  <a:r>
                    <a:rPr lang="it-IT" sz="800" b="1" dirty="0"/>
                    <a:t>A</a:t>
                  </a:r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35579635-BCD2-FE85-F717-E9D7B9C20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424" y="1902920"/>
                  <a:ext cx="1122743" cy="601302"/>
                </a:xfrm>
                <a:prstGeom prst="rect">
                  <a:avLst/>
                </a:prstGeom>
                <a:blipFill>
                  <a:blip r:embed="rId3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A11B1125-CC00-B8D9-DC4D-8BCE77D6E2FA}"/>
                </a:ext>
              </a:extLst>
            </p:cNvPr>
            <p:cNvSpPr txBox="1"/>
            <p:nvPr/>
          </p:nvSpPr>
          <p:spPr>
            <a:xfrm>
              <a:off x="4961424" y="2835837"/>
              <a:ext cx="1122743" cy="60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b="1" dirty="0"/>
                <a:t>performance</a:t>
              </a:r>
            </a:p>
            <a:p>
              <a:pPr algn="ctr"/>
              <a:r>
                <a:rPr lang="it-IT" sz="800" b="1" dirty="0"/>
                <a:t>estimate of a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5BCD70-ADEF-3B6E-E536-50E299E79C79}"/>
              </a:ext>
            </a:extLst>
          </p:cNvPr>
          <p:cNvSpPr txBox="1"/>
          <p:nvPr/>
        </p:nvSpPr>
        <p:spPr>
          <a:xfrm>
            <a:off x="457171" y="3034932"/>
            <a:ext cx="6505001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defines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which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b="1" dirty="0" err="1">
                <a:sym typeface="Wingdings" panose="05000000000000000000" pitchFamily="2" charset="2"/>
              </a:rPr>
              <a:t>architectures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might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dirty="0">
                <a:sym typeface="Wingdings" panose="05000000000000000000" pitchFamily="2" charset="2"/>
              </a:rPr>
              <a:t>be </a:t>
            </a:r>
            <a:r>
              <a:rPr lang="it-IT" sz="1600" b="1" dirty="0" err="1">
                <a:sym typeface="Wingdings" panose="05000000000000000000" pitchFamily="2" charset="2"/>
              </a:rPr>
              <a:t>discover</a:t>
            </a:r>
            <a:r>
              <a:rPr lang="it-IT" sz="1600" dirty="0">
                <a:sym typeface="Wingdings" panose="05000000000000000000" pitchFamily="2" charset="2"/>
              </a:rPr>
              <a:t> by a NAS </a:t>
            </a:r>
            <a:r>
              <a:rPr lang="it-IT" sz="1600" dirty="0" err="1">
                <a:sym typeface="Wingdings" panose="05000000000000000000" pitchFamily="2" charset="2"/>
              </a:rPr>
              <a:t>approach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a </a:t>
            </a:r>
            <a:r>
              <a:rPr lang="it-IT" sz="1600" b="1" i="1" dirty="0">
                <a:sym typeface="Wingdings" panose="05000000000000000000" pitchFamily="2" charset="2"/>
              </a:rPr>
              <a:t>chain-</a:t>
            </a:r>
            <a:r>
              <a:rPr lang="it-IT" sz="1600" b="1" i="1" dirty="0" err="1">
                <a:sym typeface="Wingdings" panose="05000000000000000000" pitchFamily="2" charset="2"/>
              </a:rPr>
              <a:t>structured</a:t>
            </a:r>
            <a:r>
              <a:rPr lang="it-IT" sz="1600" b="1" i="1" dirty="0">
                <a:sym typeface="Wingdings" panose="05000000000000000000" pitchFamily="2" charset="2"/>
              </a:rPr>
              <a:t> </a:t>
            </a:r>
            <a:r>
              <a:rPr lang="it-IT" sz="1600" b="1" i="1" dirty="0" err="1">
                <a:sym typeface="Wingdings" panose="05000000000000000000" pitchFamily="2" charset="2"/>
              </a:rPr>
              <a:t>neural</a:t>
            </a:r>
            <a:r>
              <a:rPr lang="it-IT" sz="1600" b="1" i="1" dirty="0">
                <a:sym typeface="Wingdings" panose="05000000000000000000" pitchFamily="2" charset="2"/>
              </a:rPr>
              <a:t> networks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  <a:endParaRPr lang="it-IT" sz="1600" i="1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parametrized</a:t>
            </a:r>
            <a:r>
              <a:rPr lang="it-IT" sz="1600" dirty="0">
                <a:sym typeface="Wingdings" panose="05000000000000000000" pitchFamily="2" charset="2"/>
              </a:rPr>
              <a:t> by </a:t>
            </a:r>
            <a:r>
              <a:rPr lang="it-IT" sz="1600" b="1" dirty="0" err="1">
                <a:sym typeface="Wingdings" panose="05000000000000000000" pitchFamily="2" charset="2"/>
              </a:rPr>
              <a:t>number</a:t>
            </a:r>
            <a:r>
              <a:rPr lang="it-IT" sz="1600" b="1" dirty="0">
                <a:sym typeface="Wingdings" panose="05000000000000000000" pitchFamily="2" charset="2"/>
              </a:rPr>
              <a:t> of </a:t>
            </a:r>
            <a:r>
              <a:rPr lang="it-IT" sz="1600" b="1" dirty="0" err="1">
                <a:sym typeface="Wingdings" panose="05000000000000000000" pitchFamily="2" charset="2"/>
              </a:rPr>
              <a:t>layers</a:t>
            </a:r>
            <a:r>
              <a:rPr lang="it-IT" sz="1600" dirty="0">
                <a:sym typeface="Wingdings" panose="05000000000000000000" pitchFamily="2" charset="2"/>
              </a:rPr>
              <a:t> (n), the </a:t>
            </a:r>
            <a:r>
              <a:rPr lang="it-IT" sz="1600" b="1" dirty="0" err="1">
                <a:sym typeface="Wingdings" panose="05000000000000000000" pitchFamily="2" charset="2"/>
              </a:rPr>
              <a:t>type</a:t>
            </a:r>
            <a:r>
              <a:rPr lang="it-IT" sz="1600" b="1" dirty="0">
                <a:sym typeface="Wingdings" panose="05000000000000000000" pitchFamily="2" charset="2"/>
              </a:rPr>
              <a:t> of </a:t>
            </a:r>
            <a:r>
              <a:rPr lang="it-IT" sz="1600" b="1" dirty="0" err="1">
                <a:sym typeface="Wingdings" panose="05000000000000000000" pitchFamily="2" charset="2"/>
              </a:rPr>
              <a:t>operation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every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layer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executes</a:t>
            </a:r>
            <a:r>
              <a:rPr lang="it-IT" sz="1600" dirty="0">
                <a:sym typeface="Wingdings" panose="05000000000000000000" pitchFamily="2" charset="2"/>
              </a:rPr>
              <a:t> and </a:t>
            </a:r>
            <a:r>
              <a:rPr lang="it-IT" sz="1600" b="1" dirty="0" err="1">
                <a:sym typeface="Wingdings" panose="05000000000000000000" pitchFamily="2" charset="2"/>
              </a:rPr>
              <a:t>hyperparameters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associated</a:t>
            </a:r>
            <a:r>
              <a:rPr lang="it-IT" sz="1600" dirty="0">
                <a:sym typeface="Wingdings" panose="05000000000000000000" pitchFamily="2" charset="2"/>
              </a:rPr>
              <a:t> with the </a:t>
            </a:r>
            <a:r>
              <a:rPr lang="it-IT" sz="1600" dirty="0" err="1">
                <a:sym typeface="Wingdings" panose="05000000000000000000" pitchFamily="2" charset="2"/>
              </a:rPr>
              <a:t>operation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 err="1">
                <a:sym typeface="Wingdings" panose="05000000000000000000" pitchFamily="2" charset="2"/>
              </a:rPr>
              <a:t>search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b="1" i="1" dirty="0" err="1">
                <a:sym typeface="Wingdings" panose="05000000000000000000" pitchFamily="2" charset="2"/>
              </a:rPr>
              <a:t>cells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rather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than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whole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ym typeface="Wingdings" panose="05000000000000000000" pitchFamily="2" charset="2"/>
              </a:rPr>
              <a:t>major </a:t>
            </a:r>
            <a:r>
              <a:rPr lang="it-IT" sz="1600" dirty="0" err="1">
                <a:sym typeface="Wingdings" panose="05000000000000000000" pitchFamily="2" charset="2"/>
              </a:rPr>
              <a:t>advantages</a:t>
            </a:r>
            <a:r>
              <a:rPr lang="it-IT" sz="1600" dirty="0">
                <a:sym typeface="Wingdings" panose="05000000000000000000" pitchFamily="2" charset="2"/>
              </a:rPr>
              <a:t>: </a:t>
            </a:r>
            <a:r>
              <a:rPr lang="it-IT" sz="1600" dirty="0" err="1">
                <a:sym typeface="Wingdings" panose="05000000000000000000" pitchFamily="2" charset="2"/>
              </a:rPr>
              <a:t>search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space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dimension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drastically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reduced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architecture</a:t>
            </a:r>
            <a:r>
              <a:rPr lang="it-IT" sz="1600" dirty="0">
                <a:sym typeface="Wingdings" panose="05000000000000000000" pitchFamily="2" charset="2"/>
              </a:rPr>
              <a:t> can be </a:t>
            </a:r>
            <a:r>
              <a:rPr lang="it-IT" sz="1600" dirty="0" err="1">
                <a:sym typeface="Wingdings" panose="05000000000000000000" pitchFamily="2" charset="2"/>
              </a:rPr>
              <a:t>easily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transferred</a:t>
            </a:r>
            <a:r>
              <a:rPr lang="it-IT" sz="1600" dirty="0">
                <a:sym typeface="Wingdings" panose="05000000000000000000" pitchFamily="2" charset="2"/>
              </a:rPr>
              <a:t> or </a:t>
            </a:r>
            <a:r>
              <a:rPr lang="it-IT" sz="1600" dirty="0" err="1">
                <a:sym typeface="Wingdings" panose="05000000000000000000" pitchFamily="2" charset="2"/>
              </a:rPr>
              <a:t>adapted</a:t>
            </a:r>
            <a:r>
              <a:rPr lang="it-IT" sz="1600" dirty="0">
                <a:sym typeface="Wingdings" panose="05000000000000000000" pitchFamily="2" charset="2"/>
              </a:rPr>
              <a:t> to </a:t>
            </a:r>
            <a:r>
              <a:rPr lang="it-IT" sz="1600" dirty="0" err="1">
                <a:sym typeface="Wingdings" panose="05000000000000000000" pitchFamily="2" charset="2"/>
              </a:rPr>
              <a:t>other</a:t>
            </a:r>
            <a:r>
              <a:rPr lang="it-IT" sz="1600" dirty="0">
                <a:sym typeface="Wingdings" panose="05000000000000000000" pitchFamily="2" charset="2"/>
              </a:rPr>
              <a:t> datasets and </a:t>
            </a:r>
            <a:r>
              <a:rPr lang="it-IT" sz="1600" dirty="0" err="1">
                <a:sym typeface="Wingdings" panose="05000000000000000000" pitchFamily="2" charset="2"/>
              </a:rPr>
              <a:t>useful</a:t>
            </a:r>
            <a:r>
              <a:rPr lang="it-IT" sz="1600" dirty="0">
                <a:sym typeface="Wingdings" panose="05000000000000000000" pitchFamily="2" charset="2"/>
              </a:rPr>
              <a:t> design </a:t>
            </a:r>
            <a:r>
              <a:rPr lang="it-IT" sz="1600" dirty="0" err="1">
                <a:sym typeface="Wingdings" panose="05000000000000000000" pitchFamily="2" charset="2"/>
              </a:rPr>
              <a:t>principle</a:t>
            </a:r>
            <a:r>
              <a:rPr lang="it-IT" sz="1600" dirty="0">
                <a:sym typeface="Wingdings" panose="05000000000000000000" pitchFamily="2" charset="2"/>
              </a:rPr>
              <a:t> in general.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sym typeface="Wingdings" panose="05000000000000000000" pitchFamily="2" charset="2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745EEA5-307A-4F6D-35A0-9FD6C6805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7" t="11815" r="25356" b="11308"/>
          <a:stretch/>
        </p:blipFill>
        <p:spPr>
          <a:xfrm>
            <a:off x="7020100" y="2039526"/>
            <a:ext cx="1242100" cy="41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8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03EE8C6B-1A77-F221-5B09-C884616EF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8" t="15079" r="9417" b="16404"/>
          <a:stretch/>
        </p:blipFill>
        <p:spPr>
          <a:xfrm>
            <a:off x="5125908" y="4027988"/>
            <a:ext cx="3496829" cy="1867369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8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5BCD70-ADEF-3B6E-E536-50E299E79C79}"/>
              </a:ext>
            </a:extLst>
          </p:cNvPr>
          <p:cNvSpPr txBox="1"/>
          <p:nvPr/>
        </p:nvSpPr>
        <p:spPr>
          <a:xfrm>
            <a:off x="457171" y="1549906"/>
            <a:ext cx="7639320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u="sng" dirty="0">
                <a:effectLst/>
              </a:rPr>
              <a:t>Cell</a:t>
            </a:r>
            <a:r>
              <a:rPr lang="en-US" sz="1600" b="0" i="0" dirty="0">
                <a:effectLst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special block where layers are stacked just like any other model;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apply operations to get feature maps, which can be passed over to other cells.</a:t>
            </a:r>
          </a:p>
          <a:p>
            <a:pPr>
              <a:lnSpc>
                <a:spcPct val="150000"/>
              </a:lnSpc>
            </a:pPr>
            <a:r>
              <a:rPr lang="en-US" sz="1600" u="sng" dirty="0"/>
              <a:t>M</a:t>
            </a:r>
            <a:r>
              <a:rPr lang="en-US" sz="1600" b="0" i="0" u="sng" dirty="0">
                <a:effectLst/>
              </a:rPr>
              <a:t>odel</a:t>
            </a:r>
            <a:r>
              <a:rPr lang="en-US" sz="1600" u="sng" dirty="0"/>
              <a:t>:</a:t>
            </a:r>
            <a:r>
              <a:rPr lang="en-US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made by stacking these cells in a series to make a complete model.</a:t>
            </a:r>
            <a:endParaRPr lang="it-IT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it-IT" sz="1600" dirty="0">
              <a:sym typeface="Wingdings" panose="05000000000000000000" pitchFamily="2" charset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B90628-4F58-BF0E-DBCB-34F797398C76}"/>
              </a:ext>
            </a:extLst>
          </p:cNvPr>
          <p:cNvSpPr txBox="1"/>
          <p:nvPr/>
        </p:nvSpPr>
        <p:spPr>
          <a:xfrm>
            <a:off x="391862" y="3777400"/>
            <a:ext cx="46530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>
                <a:sym typeface="Wingdings" panose="05000000000000000000" pitchFamily="2" charset="2"/>
              </a:rPr>
              <a:t>Two </a:t>
            </a:r>
            <a:r>
              <a:rPr lang="it-IT" sz="1600" dirty="0" err="1">
                <a:sym typeface="Wingdings" panose="05000000000000000000" pitchFamily="2" charset="2"/>
              </a:rPr>
              <a:t>different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kind</a:t>
            </a:r>
            <a:r>
              <a:rPr lang="it-IT" sz="1600" dirty="0">
                <a:sym typeface="Wingdings" panose="05000000000000000000" pitchFamily="2" charset="2"/>
              </a:rPr>
              <a:t> of </a:t>
            </a:r>
            <a:r>
              <a:rPr lang="it-IT" sz="1600" dirty="0" err="1">
                <a:sym typeface="Wingdings" panose="05000000000000000000" pitchFamily="2" charset="2"/>
              </a:rPr>
              <a:t>cells</a:t>
            </a:r>
            <a:r>
              <a:rPr lang="it-IT" sz="1600" dirty="0">
                <a:sym typeface="Wingdings" panose="05000000000000000000" pitchFamily="2" charset="2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Normal</a:t>
            </a:r>
            <a:r>
              <a:rPr lang="it-IT" sz="1600" b="1" dirty="0">
                <a:sym typeface="Wingdings" panose="05000000000000000000" pitchFamily="2" charset="2"/>
              </a:rPr>
              <a:t> Cell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which</a:t>
            </a:r>
            <a:r>
              <a:rPr lang="it-IT" sz="1600" b="1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preserve</a:t>
            </a:r>
            <a:r>
              <a:rPr lang="it-IT" sz="1600" dirty="0"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ym typeface="Wingdings" panose="05000000000000000000" pitchFamily="2" charset="2"/>
              </a:rPr>
              <a:t>dimensionality</a:t>
            </a:r>
            <a:r>
              <a:rPr lang="it-IT" sz="1600" dirty="0">
                <a:sym typeface="Wingdings" panose="05000000000000000000" pitchFamily="2" charset="2"/>
              </a:rPr>
              <a:t> of the input;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 err="1">
                <a:sym typeface="Wingdings" panose="05000000000000000000" pitchFamily="2" charset="2"/>
              </a:rPr>
              <a:t>Reduction</a:t>
            </a:r>
            <a:r>
              <a:rPr lang="it-IT" sz="1600" b="1" dirty="0">
                <a:sym typeface="Wingdings" panose="05000000000000000000" pitchFamily="2" charset="2"/>
              </a:rPr>
              <a:t> Cell</a:t>
            </a:r>
            <a:r>
              <a:rPr lang="it-IT" sz="1600" dirty="0">
                <a:sym typeface="Wingdings" panose="05000000000000000000" pitchFamily="2" charset="2"/>
              </a:rPr>
              <a:t>, </a:t>
            </a:r>
            <a:r>
              <a:rPr lang="it-IT" sz="1600" dirty="0" err="1">
                <a:sym typeface="Wingdings" panose="05000000000000000000" pitchFamily="2" charset="2"/>
              </a:rPr>
              <a:t>which</a:t>
            </a:r>
            <a:r>
              <a:rPr lang="it-IT" sz="1600" dirty="0">
                <a:sym typeface="Wingdings" panose="05000000000000000000" pitchFamily="2" charset="2"/>
              </a:rPr>
              <a:t> reduce the </a:t>
            </a:r>
            <a:r>
              <a:rPr lang="it-IT" sz="1600" dirty="0" err="1">
                <a:sym typeface="Wingdings" panose="05000000000000000000" pitchFamily="2" charset="2"/>
              </a:rPr>
              <a:t>spatial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dimension</a:t>
            </a:r>
            <a:r>
              <a:rPr lang="it-IT" sz="1600" dirty="0">
                <a:sym typeface="Wingdings" panose="05000000000000000000" pitchFamily="2" charset="2"/>
              </a:rPr>
              <a:t> (</a:t>
            </a:r>
            <a:r>
              <a:rPr lang="it-IT" sz="1600" dirty="0" err="1">
                <a:sym typeface="Wingdings" panose="05000000000000000000" pitchFamily="2" charset="2"/>
              </a:rPr>
              <a:t>located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at</a:t>
            </a:r>
            <a:r>
              <a:rPr lang="it-IT" sz="1600" dirty="0">
                <a:sym typeface="Wingdings" panose="05000000000000000000" pitchFamily="2" charset="2"/>
              </a:rPr>
              <a:t> the 1/3 and 2/3 of the </a:t>
            </a:r>
            <a:r>
              <a:rPr lang="it-IT" sz="1600" dirty="0" err="1">
                <a:sym typeface="Wingdings" panose="05000000000000000000" pitchFamily="2" charset="2"/>
              </a:rPr>
              <a:t>depth</a:t>
            </a:r>
            <a:r>
              <a:rPr lang="it-IT" sz="1600" dirty="0">
                <a:sym typeface="Wingdings" panose="05000000000000000000" pitchFamily="2" charset="2"/>
              </a:rPr>
              <a:t> of the network).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16886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1EB850F-FD51-35F8-7B3B-4F9B6F7FE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4" t="8430" r="6960" b="8301"/>
          <a:stretch/>
        </p:blipFill>
        <p:spPr>
          <a:xfrm>
            <a:off x="1656552" y="1655180"/>
            <a:ext cx="6019895" cy="5001938"/>
          </a:xfrm>
          <a:prstGeom prst="rect">
            <a:avLst/>
          </a:prstGeom>
        </p:spPr>
      </p:pic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958BDAF4-0108-419D-8F64-BDBC9183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DD633690-3E5A-42BE-9676-BB9D82E120D7}" type="slidenum">
              <a:rPr lang="it-IT" smtClean="0"/>
              <a:pPr defTabSz="829452"/>
              <a:t>9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CF21F4-6CC6-4233-BC1B-162F72052E2A}"/>
              </a:ext>
            </a:extLst>
          </p:cNvPr>
          <p:cNvSpPr txBox="1"/>
          <p:nvPr/>
        </p:nvSpPr>
        <p:spPr>
          <a:xfrm>
            <a:off x="457171" y="1110635"/>
            <a:ext cx="164935" cy="323270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defTabSz="829452" hangingPunct="0"/>
            <a:endParaRPr lang="it-IT" sz="1633" dirty="0">
              <a:solidFill>
                <a:prstClr val="black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4D8A61-2264-4605-A60D-D2E65F776F57}"/>
              </a:ext>
            </a:extLst>
          </p:cNvPr>
          <p:cNvSpPr txBox="1"/>
          <p:nvPr/>
        </p:nvSpPr>
        <p:spPr>
          <a:xfrm>
            <a:off x="6084168" y="116632"/>
            <a:ext cx="2232248" cy="504056"/>
          </a:xfrm>
          <a:prstGeom prst="rect">
            <a:avLst/>
          </a:prstGeom>
          <a:solidFill>
            <a:srgbClr val="004C7F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8C1687-AEFF-1779-330C-ADA93B10C368}"/>
              </a:ext>
            </a:extLst>
          </p:cNvPr>
          <p:cNvSpPr txBox="1"/>
          <p:nvPr/>
        </p:nvSpPr>
        <p:spPr>
          <a:xfrm>
            <a:off x="391862" y="883682"/>
            <a:ext cx="7976634" cy="55429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Implementation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– </a:t>
            </a:r>
            <a:r>
              <a:rPr lang="it-IT" sz="3200" b="1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Search</a:t>
            </a:r>
            <a:r>
              <a:rPr lang="it-IT" sz="3200" b="1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 Space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BA40FA-CE8B-9B54-1723-3EEA2D57AB0C}"/>
              </a:ext>
            </a:extLst>
          </p:cNvPr>
          <p:cNvSpPr txBox="1"/>
          <p:nvPr/>
        </p:nvSpPr>
        <p:spPr>
          <a:xfrm>
            <a:off x="391862" y="1512278"/>
            <a:ext cx="7976634" cy="37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defTabSz="829452" hangingPunct="0"/>
            <a:r>
              <a:rPr lang="it-IT" sz="2000" b="1" u="sng" dirty="0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Cell </a:t>
            </a:r>
            <a:r>
              <a:rPr lang="it-IT" sz="2000" b="1" u="sng" dirty="0" err="1">
                <a:solidFill>
                  <a:srgbClr val="004C7F"/>
                </a:solidFill>
                <a:latin typeface="Arial" pitchFamily="18"/>
                <a:ea typeface="Droid Sans" pitchFamily="2"/>
                <a:cs typeface="FreeSans" pitchFamily="2"/>
              </a:rPr>
              <a:t>Structure</a:t>
            </a:r>
            <a:endParaRPr lang="it-IT" sz="2000" b="1" u="sng" dirty="0">
              <a:solidFill>
                <a:srgbClr val="004C7F"/>
              </a:solidFill>
              <a:latin typeface="Arial" pitchFamily="18"/>
              <a:ea typeface="Droid Sans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88769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unif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_unifi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6976E7BF1AE9438D0BDA87591835B5" ma:contentTypeVersion="2" ma:contentTypeDescription="Create a new document." ma:contentTypeScope="" ma:versionID="cec02cb4319bf745ad8529b6ba0ad744">
  <xsd:schema xmlns:xsd="http://www.w3.org/2001/XMLSchema" xmlns:xs="http://www.w3.org/2001/XMLSchema" xmlns:p="http://schemas.microsoft.com/office/2006/metadata/properties" xmlns:ns3="df7c9fda-53f4-4e50-822d-81e8c90f68aa" targetNamespace="http://schemas.microsoft.com/office/2006/metadata/properties" ma:root="true" ma:fieldsID="9f7f6146777f9446872a7cd375f594a4" ns3:_="">
    <xsd:import namespace="df7c9fda-53f4-4e50-822d-81e8c90f68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c9fda-53f4-4e50-822d-81e8c90f68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F04770-D73E-42AC-8E7D-D7326738FD4A}">
  <ds:schemaRefs>
    <ds:schemaRef ds:uri="df7c9fda-53f4-4e50-822d-81e8c90f68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2EAF64A-B721-41BB-8543-E2FFC5F6CE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CE847D-6061-46A4-BB68-4B08FBD43FD1}">
  <ds:schemaRefs>
    <ds:schemaRef ds:uri="df7c9fda-53f4-4e50-822d-81e8c90f68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Unifi</Template>
  <TotalTime>2998</TotalTime>
  <Words>2508</Words>
  <Application>Microsoft Office PowerPoint</Application>
  <PresentationFormat>Presentazione su schermo (4:3)</PresentationFormat>
  <Paragraphs>387</Paragraphs>
  <Slides>40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40</vt:i4>
      </vt:variant>
    </vt:vector>
  </HeadingPairs>
  <TitlesOfParts>
    <vt:vector size="50" baseType="lpstr">
      <vt:lpstr>Arial</vt:lpstr>
      <vt:lpstr>Arial Black</vt:lpstr>
      <vt:lpstr>Calibri</vt:lpstr>
      <vt:lpstr>Cambria Math</vt:lpstr>
      <vt:lpstr>DejaVu Sans</vt:lpstr>
      <vt:lpstr>Grotesque</vt:lpstr>
      <vt:lpstr>source-serif-pro</vt:lpstr>
      <vt:lpstr>Times New Roman</vt:lpstr>
      <vt:lpstr>template_unifi</vt:lpstr>
      <vt:lpstr>template_unifi1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GC</dc:creator>
  <cp:lastModifiedBy>Giulia Bertazzini</cp:lastModifiedBy>
  <cp:revision>50</cp:revision>
  <dcterms:created xsi:type="dcterms:W3CDTF">2014-01-08T11:46:39Z</dcterms:created>
  <dcterms:modified xsi:type="dcterms:W3CDTF">2023-01-24T16:23:14Z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0x0101002E6976E7BF1AE9438D0BDA87591835B5</vt:lpwstr>
  </property>
</Properties>
</file>